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  <p:sldMasterId id="2147483714" r:id="rId5"/>
  </p:sldMasterIdLst>
  <p:notesMasterIdLst>
    <p:notesMasterId r:id="rId42"/>
  </p:notesMasterIdLst>
  <p:sldIdLst>
    <p:sldId id="259" r:id="rId6"/>
    <p:sldId id="1993220172" r:id="rId7"/>
    <p:sldId id="1993220171" r:id="rId8"/>
    <p:sldId id="1993220169" r:id="rId9"/>
    <p:sldId id="1993220077" r:id="rId10"/>
    <p:sldId id="1993220078" r:id="rId11"/>
    <p:sldId id="1993220080" r:id="rId12"/>
    <p:sldId id="280" r:id="rId13"/>
    <p:sldId id="306" r:id="rId14"/>
    <p:sldId id="337" r:id="rId15"/>
    <p:sldId id="308" r:id="rId16"/>
    <p:sldId id="1993220127" r:id="rId17"/>
    <p:sldId id="1993220128" r:id="rId18"/>
    <p:sldId id="1993220129" r:id="rId19"/>
    <p:sldId id="1993220123" r:id="rId20"/>
    <p:sldId id="1993220076" r:id="rId21"/>
    <p:sldId id="1993220117" r:id="rId22"/>
    <p:sldId id="1993220116" r:id="rId23"/>
    <p:sldId id="1993220090" r:id="rId24"/>
    <p:sldId id="1993220139" r:id="rId25"/>
    <p:sldId id="1993220140" r:id="rId26"/>
    <p:sldId id="1993220100" r:id="rId27"/>
    <p:sldId id="1993220118" r:id="rId28"/>
    <p:sldId id="1993220114" r:id="rId29"/>
    <p:sldId id="1993220108" r:id="rId30"/>
    <p:sldId id="1993220113" r:id="rId31"/>
    <p:sldId id="1993220115" r:id="rId32"/>
    <p:sldId id="1993220131" r:id="rId33"/>
    <p:sldId id="1993220130" r:id="rId34"/>
    <p:sldId id="1993220141" r:id="rId35"/>
    <p:sldId id="1993220132" r:id="rId36"/>
    <p:sldId id="1993220134" r:id="rId37"/>
    <p:sldId id="1993220135" r:id="rId38"/>
    <p:sldId id="1993220136" r:id="rId39"/>
    <p:sldId id="1993220138" r:id="rId40"/>
    <p:sldId id="1993220137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DF0420-E77C-9AFA-F30F-D30E7ADB66FA}" name="Elijah Morgan" initials="EM" userId="S::Elijah.Morgan@seattlearch.org::8737a8e0-a02a-4257-9784-a4aeb3a998a5" providerId="AD"/>
  <p188:author id="{C58334D9-9CD3-F7AB-09D4-3037E5FCF611}" name="Elijah Morgan" initials="EM" userId="S::elijah.morgan@seattlearch.org::8737a8e0-a02a-4257-9784-a4aeb3a998a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7B7"/>
    <a:srgbClr val="19A99E"/>
    <a:srgbClr val="13AA9F"/>
    <a:srgbClr val="8BC53F"/>
    <a:srgbClr val="A6D36B"/>
    <a:srgbClr val="A1D161"/>
    <a:srgbClr val="187744"/>
    <a:srgbClr val="009445"/>
    <a:srgbClr val="C1E197"/>
    <a:srgbClr val="E6F3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76860E-52C7-45CA-8192-B977FB98AE04}" v="29" dt="2023-09-26T22:34:02.4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297" autoAdjust="0"/>
  </p:normalViewPr>
  <p:slideViewPr>
    <p:cSldViewPr snapToGrid="0">
      <p:cViewPr varScale="1">
        <p:scale>
          <a:sx n="56" d="100"/>
          <a:sy n="56" d="100"/>
        </p:scale>
        <p:origin x="10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. Moore" userId="444186cf-fb85-406b-b4ec-3f43422695dd" providerId="ADAL" clId="{B12636C5-8E16-41D0-8CBB-4E8AA8DA67E4}"/>
    <pc:docChg chg="modSld">
      <pc:chgData name="Fr. Moore" userId="444186cf-fb85-406b-b4ec-3f43422695dd" providerId="ADAL" clId="{B12636C5-8E16-41D0-8CBB-4E8AA8DA67E4}" dt="2023-09-27T00:02:23.229" v="29" actId="20577"/>
      <pc:docMkLst>
        <pc:docMk/>
      </pc:docMkLst>
      <pc:sldChg chg="modSp mod">
        <pc:chgData name="Fr. Moore" userId="444186cf-fb85-406b-b4ec-3f43422695dd" providerId="ADAL" clId="{B12636C5-8E16-41D0-8CBB-4E8AA8DA67E4}" dt="2023-09-27T00:02:23.229" v="29" actId="20577"/>
        <pc:sldMkLst>
          <pc:docMk/>
          <pc:sldMk cId="1504212679" sldId="1993220172"/>
        </pc:sldMkLst>
        <pc:spChg chg="mod">
          <ac:chgData name="Fr. Moore" userId="444186cf-fb85-406b-b4ec-3f43422695dd" providerId="ADAL" clId="{B12636C5-8E16-41D0-8CBB-4E8AA8DA67E4}" dt="2023-09-27T00:02:23.229" v="29" actId="20577"/>
          <ac:spMkLst>
            <pc:docMk/>
            <pc:sldMk cId="1504212679" sldId="1993220172"/>
            <ac:spMk id="3" creationId="{F77B93CC-B92D-16DD-2B95-67E3E4F93B0B}"/>
          </ac:spMkLst>
        </pc:spChg>
      </pc:sldChg>
    </pc:docChg>
  </pc:docChgLst>
  <pc:docChgLst>
    <pc:chgData name="Kelsey Harrington" userId="d9d05c9c-3a32-4886-91ff-61524c82f8ad" providerId="ADAL" clId="{BD76860E-52C7-45CA-8192-B977FB98AE04}"/>
    <pc:docChg chg="undo custSel addSld delSld modSld">
      <pc:chgData name="Kelsey Harrington" userId="d9d05c9c-3a32-4886-91ff-61524c82f8ad" providerId="ADAL" clId="{BD76860E-52C7-45CA-8192-B977FB98AE04}" dt="2023-09-26T22:37:24.797" v="383" actId="403"/>
      <pc:docMkLst>
        <pc:docMk/>
      </pc:docMkLst>
      <pc:sldChg chg="modSp mod">
        <pc:chgData name="Kelsey Harrington" userId="d9d05c9c-3a32-4886-91ff-61524c82f8ad" providerId="ADAL" clId="{BD76860E-52C7-45CA-8192-B977FB98AE04}" dt="2023-09-26T22:28:19.443" v="164" actId="1076"/>
        <pc:sldMkLst>
          <pc:docMk/>
          <pc:sldMk cId="2076719050" sldId="259"/>
        </pc:sldMkLst>
        <pc:spChg chg="mod">
          <ac:chgData name="Kelsey Harrington" userId="d9d05c9c-3a32-4886-91ff-61524c82f8ad" providerId="ADAL" clId="{BD76860E-52C7-45CA-8192-B977FB98AE04}" dt="2023-09-26T22:28:19.443" v="164" actId="1076"/>
          <ac:spMkLst>
            <pc:docMk/>
            <pc:sldMk cId="2076719050" sldId="259"/>
            <ac:spMk id="2" creationId="{3D16724D-7875-2FA1-F91C-12722CF1049C}"/>
          </ac:spMkLst>
        </pc:spChg>
        <pc:picChg chg="mod">
          <ac:chgData name="Kelsey Harrington" userId="d9d05c9c-3a32-4886-91ff-61524c82f8ad" providerId="ADAL" clId="{BD76860E-52C7-45CA-8192-B977FB98AE04}" dt="2023-09-26T22:28:13.861" v="163" actId="1076"/>
          <ac:picMkLst>
            <pc:docMk/>
            <pc:sldMk cId="2076719050" sldId="259"/>
            <ac:picMk id="94" creationId="{00000000-0000-0000-0000-000000000000}"/>
          </ac:picMkLst>
        </pc:picChg>
      </pc:sldChg>
      <pc:sldChg chg="modNotesTx">
        <pc:chgData name="Kelsey Harrington" userId="d9d05c9c-3a32-4886-91ff-61524c82f8ad" providerId="ADAL" clId="{BD76860E-52C7-45CA-8192-B977FB98AE04}" dt="2023-09-26T22:07:44.533" v="104" actId="20577"/>
        <pc:sldMkLst>
          <pc:docMk/>
          <pc:sldMk cId="2967065274" sldId="308"/>
        </pc:sldMkLst>
      </pc:sldChg>
      <pc:sldChg chg="modNotesTx">
        <pc:chgData name="Kelsey Harrington" userId="d9d05c9c-3a32-4886-91ff-61524c82f8ad" providerId="ADAL" clId="{BD76860E-52C7-45CA-8192-B977FB98AE04}" dt="2023-09-26T22:07:06.524" v="60"/>
        <pc:sldMkLst>
          <pc:docMk/>
          <pc:sldMk cId="469932932" sldId="1993220077"/>
        </pc:sldMkLst>
      </pc:sldChg>
      <pc:sldChg chg="modNotesTx">
        <pc:chgData name="Kelsey Harrington" userId="d9d05c9c-3a32-4886-91ff-61524c82f8ad" providerId="ADAL" clId="{BD76860E-52C7-45CA-8192-B977FB98AE04}" dt="2023-09-26T22:07:13.676" v="61"/>
        <pc:sldMkLst>
          <pc:docMk/>
          <pc:sldMk cId="1412432484" sldId="1993220078"/>
        </pc:sldMkLst>
      </pc:sldChg>
      <pc:sldChg chg="modNotesTx">
        <pc:chgData name="Kelsey Harrington" userId="d9d05c9c-3a32-4886-91ff-61524c82f8ad" providerId="ADAL" clId="{BD76860E-52C7-45CA-8192-B977FB98AE04}" dt="2023-09-26T22:07:24.147" v="63"/>
        <pc:sldMkLst>
          <pc:docMk/>
          <pc:sldMk cId="3438604544" sldId="1993220080"/>
        </pc:sldMkLst>
      </pc:sldChg>
      <pc:sldChg chg="addSp delSp modSp mod">
        <pc:chgData name="Kelsey Harrington" userId="d9d05c9c-3a32-4886-91ff-61524c82f8ad" providerId="ADAL" clId="{BD76860E-52C7-45CA-8192-B977FB98AE04}" dt="2023-09-26T22:31:59.317" v="300" actId="207"/>
        <pc:sldMkLst>
          <pc:docMk/>
          <pc:sldMk cId="2673465801" sldId="1993220090"/>
        </pc:sldMkLst>
        <pc:spChg chg="del">
          <ac:chgData name="Kelsey Harrington" userId="d9d05c9c-3a32-4886-91ff-61524c82f8ad" providerId="ADAL" clId="{BD76860E-52C7-45CA-8192-B977FB98AE04}" dt="2023-09-26T22:30:42.124" v="275" actId="478"/>
          <ac:spMkLst>
            <pc:docMk/>
            <pc:sldMk cId="2673465801" sldId="1993220090"/>
            <ac:spMk id="2" creationId="{BA8FF813-1357-503D-FEFC-505BFEF5ED99}"/>
          </ac:spMkLst>
        </pc:spChg>
        <pc:spChg chg="add del mod">
          <ac:chgData name="Kelsey Harrington" userId="d9d05c9c-3a32-4886-91ff-61524c82f8ad" providerId="ADAL" clId="{BD76860E-52C7-45CA-8192-B977FB98AE04}" dt="2023-09-26T22:30:44.039" v="276" actId="478"/>
          <ac:spMkLst>
            <pc:docMk/>
            <pc:sldMk cId="2673465801" sldId="1993220090"/>
            <ac:spMk id="4" creationId="{347DACA1-477D-C34C-ED81-5A5A496D081D}"/>
          </ac:spMkLst>
        </pc:spChg>
        <pc:spChg chg="add del mod">
          <ac:chgData name="Kelsey Harrington" userId="d9d05c9c-3a32-4886-91ff-61524c82f8ad" providerId="ADAL" clId="{BD76860E-52C7-45CA-8192-B977FB98AE04}" dt="2023-09-26T22:31:00.096" v="288"/>
          <ac:spMkLst>
            <pc:docMk/>
            <pc:sldMk cId="2673465801" sldId="1993220090"/>
            <ac:spMk id="7" creationId="{FEEB3372-012E-A87E-5F66-4EA8A283631C}"/>
          </ac:spMkLst>
        </pc:spChg>
        <pc:spChg chg="add mod">
          <ac:chgData name="Kelsey Harrington" userId="d9d05c9c-3a32-4886-91ff-61524c82f8ad" providerId="ADAL" clId="{BD76860E-52C7-45CA-8192-B977FB98AE04}" dt="2023-09-26T22:31:13.307" v="292" actId="255"/>
          <ac:spMkLst>
            <pc:docMk/>
            <pc:sldMk cId="2673465801" sldId="1993220090"/>
            <ac:spMk id="9" creationId="{3C1C7ED9-A7DB-19CD-F955-D6FFF49D7319}"/>
          </ac:spMkLst>
        </pc:spChg>
        <pc:graphicFrameChg chg="add del mod">
          <ac:chgData name="Kelsey Harrington" userId="d9d05c9c-3a32-4886-91ff-61524c82f8ad" providerId="ADAL" clId="{BD76860E-52C7-45CA-8192-B977FB98AE04}" dt="2023-09-26T22:31:00.096" v="288"/>
          <ac:graphicFrameMkLst>
            <pc:docMk/>
            <pc:sldMk cId="2673465801" sldId="1993220090"/>
            <ac:graphicFrameMk id="6" creationId="{7C06CF52-89BD-AB9A-5455-655D86C07614}"/>
          </ac:graphicFrameMkLst>
        </pc:graphicFrameChg>
        <pc:graphicFrameChg chg="add mod modGraphic">
          <ac:chgData name="Kelsey Harrington" userId="d9d05c9c-3a32-4886-91ff-61524c82f8ad" providerId="ADAL" clId="{BD76860E-52C7-45CA-8192-B977FB98AE04}" dt="2023-09-26T22:31:59.317" v="300" actId="207"/>
          <ac:graphicFrameMkLst>
            <pc:docMk/>
            <pc:sldMk cId="2673465801" sldId="1993220090"/>
            <ac:graphicFrameMk id="8" creationId="{B1D24B0C-99ED-D3D7-3035-8AB92056B286}"/>
          </ac:graphicFrameMkLst>
        </pc:graphicFrameChg>
      </pc:sldChg>
      <pc:sldChg chg="modSp mod">
        <pc:chgData name="Kelsey Harrington" userId="d9d05c9c-3a32-4886-91ff-61524c82f8ad" providerId="ADAL" clId="{BD76860E-52C7-45CA-8192-B977FB98AE04}" dt="2023-09-26T21:59:07.797" v="59" actId="1035"/>
        <pc:sldMkLst>
          <pc:docMk/>
          <pc:sldMk cId="3418264994" sldId="1993220118"/>
        </pc:sldMkLst>
        <pc:spChg chg="mod">
          <ac:chgData name="Kelsey Harrington" userId="d9d05c9c-3a32-4886-91ff-61524c82f8ad" providerId="ADAL" clId="{BD76860E-52C7-45CA-8192-B977FB98AE04}" dt="2023-09-26T21:59:07.797" v="59" actId="1035"/>
          <ac:spMkLst>
            <pc:docMk/>
            <pc:sldMk cId="3418264994" sldId="1993220118"/>
            <ac:spMk id="3" creationId="{1C0486F3-640E-BBC1-2798-4B1DDF3DE11A}"/>
          </ac:spMkLst>
        </pc:spChg>
      </pc:sldChg>
      <pc:sldChg chg="modNotesTx">
        <pc:chgData name="Kelsey Harrington" userId="d9d05c9c-3a32-4886-91ff-61524c82f8ad" providerId="ADAL" clId="{BD76860E-52C7-45CA-8192-B977FB98AE04}" dt="2023-09-26T22:08:14.100" v="162" actId="20577"/>
        <pc:sldMkLst>
          <pc:docMk/>
          <pc:sldMk cId="305988334" sldId="1993220123"/>
        </pc:sldMkLst>
      </pc:sldChg>
      <pc:sldChg chg="modNotesTx">
        <pc:chgData name="Kelsey Harrington" userId="d9d05c9c-3a32-4886-91ff-61524c82f8ad" providerId="ADAL" clId="{BD76860E-52C7-45CA-8192-B977FB98AE04}" dt="2023-09-26T22:07:56.646" v="107" actId="20577"/>
        <pc:sldMkLst>
          <pc:docMk/>
          <pc:sldMk cId="1720183213" sldId="1993220127"/>
        </pc:sldMkLst>
      </pc:sldChg>
      <pc:sldChg chg="addSp delSp modSp mod">
        <pc:chgData name="Kelsey Harrington" userId="d9d05c9c-3a32-4886-91ff-61524c82f8ad" providerId="ADAL" clId="{BD76860E-52C7-45CA-8192-B977FB98AE04}" dt="2023-09-26T22:33:32.723" v="317" actId="207"/>
        <pc:sldMkLst>
          <pc:docMk/>
          <pc:sldMk cId="883420671" sldId="1993220139"/>
        </pc:sldMkLst>
        <pc:spChg chg="add del mod">
          <ac:chgData name="Kelsey Harrington" userId="d9d05c9c-3a32-4886-91ff-61524c82f8ad" providerId="ADAL" clId="{BD76860E-52C7-45CA-8192-B977FB98AE04}" dt="2023-09-26T22:32:27.194" v="305"/>
          <ac:spMkLst>
            <pc:docMk/>
            <pc:sldMk cId="883420671" sldId="1993220139"/>
            <ac:spMk id="3" creationId="{B4323FC6-6AB8-A33D-55E6-EAC1A7D78CB7}"/>
          </ac:spMkLst>
        </pc:spChg>
        <pc:spChg chg="add del mod">
          <ac:chgData name="Kelsey Harrington" userId="d9d05c9c-3a32-4886-91ff-61524c82f8ad" providerId="ADAL" clId="{BD76860E-52C7-45CA-8192-B977FB98AE04}" dt="2023-09-26T22:33:17.123" v="314" actId="478"/>
          <ac:spMkLst>
            <pc:docMk/>
            <pc:sldMk cId="883420671" sldId="1993220139"/>
            <ac:spMk id="6" creationId="{D828C06B-2860-7C11-601D-BE58F802864B}"/>
          </ac:spMkLst>
        </pc:spChg>
        <pc:spChg chg="mod">
          <ac:chgData name="Kelsey Harrington" userId="d9d05c9c-3a32-4886-91ff-61524c82f8ad" providerId="ADAL" clId="{BD76860E-52C7-45CA-8192-B977FB98AE04}" dt="2023-09-26T22:32:15.692" v="303" actId="14100"/>
          <ac:spMkLst>
            <pc:docMk/>
            <pc:sldMk cId="883420671" sldId="1993220139"/>
            <ac:spMk id="12" creationId="{6B137783-42DA-A7CD-C599-E92947F0EC5F}"/>
          </ac:spMkLst>
        </pc:spChg>
        <pc:graphicFrameChg chg="add del mod">
          <ac:chgData name="Kelsey Harrington" userId="d9d05c9c-3a32-4886-91ff-61524c82f8ad" providerId="ADAL" clId="{BD76860E-52C7-45CA-8192-B977FB98AE04}" dt="2023-09-26T22:32:27.194" v="305"/>
          <ac:graphicFrameMkLst>
            <pc:docMk/>
            <pc:sldMk cId="883420671" sldId="1993220139"/>
            <ac:graphicFrameMk id="2" creationId="{20CBB95E-E712-F1F4-2627-12F8C144BFC9}"/>
          </ac:graphicFrameMkLst>
        </pc:graphicFrameChg>
        <pc:graphicFrameChg chg="add mod modGraphic">
          <ac:chgData name="Kelsey Harrington" userId="d9d05c9c-3a32-4886-91ff-61524c82f8ad" providerId="ADAL" clId="{BD76860E-52C7-45CA-8192-B977FB98AE04}" dt="2023-09-26T22:33:32.723" v="317" actId="207"/>
          <ac:graphicFrameMkLst>
            <pc:docMk/>
            <pc:sldMk cId="883420671" sldId="1993220139"/>
            <ac:graphicFrameMk id="4" creationId="{AF0EBD1F-B79C-137A-778E-591E058ACD5A}"/>
          </ac:graphicFrameMkLst>
        </pc:graphicFrameChg>
      </pc:sldChg>
      <pc:sldChg chg="addSp delSp modSp mod">
        <pc:chgData name="Kelsey Harrington" userId="d9d05c9c-3a32-4886-91ff-61524c82f8ad" providerId="ADAL" clId="{BD76860E-52C7-45CA-8192-B977FB98AE04}" dt="2023-09-26T22:36:07.061" v="381" actId="1035"/>
        <pc:sldMkLst>
          <pc:docMk/>
          <pc:sldMk cId="2962847642" sldId="1993220140"/>
        </pc:sldMkLst>
        <pc:spChg chg="mod">
          <ac:chgData name="Kelsey Harrington" userId="d9d05c9c-3a32-4886-91ff-61524c82f8ad" providerId="ADAL" clId="{BD76860E-52C7-45CA-8192-B977FB98AE04}" dt="2023-09-26T22:34:46.625" v="358" actId="1036"/>
          <ac:spMkLst>
            <pc:docMk/>
            <pc:sldMk cId="2962847642" sldId="1993220140"/>
            <ac:spMk id="5" creationId="{B9EBA1F7-2F2D-E84E-3896-D5EBAF47CDAC}"/>
          </ac:spMkLst>
        </pc:spChg>
        <pc:spChg chg="mod">
          <ac:chgData name="Kelsey Harrington" userId="d9d05c9c-3a32-4886-91ff-61524c82f8ad" providerId="ADAL" clId="{BD76860E-52C7-45CA-8192-B977FB98AE04}" dt="2023-09-26T22:36:07.061" v="381" actId="1035"/>
          <ac:spMkLst>
            <pc:docMk/>
            <pc:sldMk cId="2962847642" sldId="1993220140"/>
            <ac:spMk id="12" creationId="{6B137783-42DA-A7CD-C599-E92947F0EC5F}"/>
          </ac:spMkLst>
        </pc:spChg>
        <pc:graphicFrameChg chg="add del mod">
          <ac:chgData name="Kelsey Harrington" userId="d9d05c9c-3a32-4886-91ff-61524c82f8ad" providerId="ADAL" clId="{BD76860E-52C7-45CA-8192-B977FB98AE04}" dt="2023-09-26T22:34:02.254" v="326"/>
          <ac:graphicFrameMkLst>
            <pc:docMk/>
            <pc:sldMk cId="2962847642" sldId="1993220140"/>
            <ac:graphicFrameMk id="2" creationId="{8530A210-5AC2-B598-D79A-58884776873B}"/>
          </ac:graphicFrameMkLst>
        </pc:graphicFrameChg>
        <pc:graphicFrameChg chg="add mod modGraphic">
          <ac:chgData name="Kelsey Harrington" userId="d9d05c9c-3a32-4886-91ff-61524c82f8ad" providerId="ADAL" clId="{BD76860E-52C7-45CA-8192-B977FB98AE04}" dt="2023-09-26T22:35:52.594" v="372" actId="20577"/>
          <ac:graphicFrameMkLst>
            <pc:docMk/>
            <pc:sldMk cId="2962847642" sldId="1993220140"/>
            <ac:graphicFrameMk id="3" creationId="{3C4E6B47-CD67-F2A2-05FA-9DA7AB14914A}"/>
          </ac:graphicFrameMkLst>
        </pc:graphicFrameChg>
      </pc:sldChg>
      <pc:sldChg chg="del">
        <pc:chgData name="Kelsey Harrington" userId="d9d05c9c-3a32-4886-91ff-61524c82f8ad" providerId="ADAL" clId="{BD76860E-52C7-45CA-8192-B977FB98AE04}" dt="2023-09-20T23:47:24.866" v="23" actId="2696"/>
        <pc:sldMkLst>
          <pc:docMk/>
          <pc:sldMk cId="106753583" sldId="1993220142"/>
        </pc:sldMkLst>
      </pc:sldChg>
      <pc:sldChg chg="addSp delSp modSp add del mod modClrScheme chgLayout">
        <pc:chgData name="Kelsey Harrington" userId="d9d05c9c-3a32-4886-91ff-61524c82f8ad" providerId="ADAL" clId="{BD76860E-52C7-45CA-8192-B977FB98AE04}" dt="2023-09-20T23:47:15.279" v="22" actId="1036"/>
        <pc:sldMkLst>
          <pc:docMk/>
          <pc:sldMk cId="1995622536" sldId="1993220169"/>
        </pc:sldMkLst>
        <pc:spChg chg="add mod ord">
          <ac:chgData name="Kelsey Harrington" userId="d9d05c9c-3a32-4886-91ff-61524c82f8ad" providerId="ADAL" clId="{BD76860E-52C7-45CA-8192-B977FB98AE04}" dt="2023-09-20T23:44:58.328" v="1" actId="700"/>
          <ac:spMkLst>
            <pc:docMk/>
            <pc:sldMk cId="1995622536" sldId="1993220169"/>
            <ac:spMk id="2" creationId="{1F28292E-D58D-E526-EBE0-720DF0E1171F}"/>
          </ac:spMkLst>
        </pc:spChg>
        <pc:spChg chg="add del mod ord">
          <ac:chgData name="Kelsey Harrington" userId="d9d05c9c-3a32-4886-91ff-61524c82f8ad" providerId="ADAL" clId="{BD76860E-52C7-45CA-8192-B977FB98AE04}" dt="2023-09-20T23:45:50.833" v="6" actId="478"/>
          <ac:spMkLst>
            <pc:docMk/>
            <pc:sldMk cId="1995622536" sldId="1993220169"/>
            <ac:spMk id="2" creationId="{68E03CC5-3914-2766-B7AB-1BFF13EEF8F9}"/>
          </ac:spMkLst>
        </pc:spChg>
        <pc:spChg chg="add del mod ord">
          <ac:chgData name="Kelsey Harrington" userId="d9d05c9c-3a32-4886-91ff-61524c82f8ad" providerId="ADAL" clId="{BD76860E-52C7-45CA-8192-B977FB98AE04}" dt="2023-09-20T23:45:47.490" v="5" actId="478"/>
          <ac:spMkLst>
            <pc:docMk/>
            <pc:sldMk cId="1995622536" sldId="1993220169"/>
            <ac:spMk id="3" creationId="{5B548C0B-A88B-AEE3-1BA4-72AD710FB24E}"/>
          </ac:spMkLst>
        </pc:spChg>
        <pc:spChg chg="mod">
          <ac:chgData name="Kelsey Harrington" userId="d9d05c9c-3a32-4886-91ff-61524c82f8ad" providerId="ADAL" clId="{BD76860E-52C7-45CA-8192-B977FB98AE04}" dt="2023-09-20T23:47:15.279" v="22" actId="1036"/>
          <ac:spMkLst>
            <pc:docMk/>
            <pc:sldMk cId="1995622536" sldId="1993220169"/>
            <ac:spMk id="4" creationId="{00000000-0000-0000-0000-000000000000}"/>
          </ac:spMkLst>
        </pc:spChg>
      </pc:sldChg>
      <pc:sldChg chg="modSp add mod modClrScheme chgLayout">
        <pc:chgData name="Kelsey Harrington" userId="d9d05c9c-3a32-4886-91ff-61524c82f8ad" providerId="ADAL" clId="{BD76860E-52C7-45CA-8192-B977FB98AE04}" dt="2023-09-20T23:44:58.328" v="1" actId="700"/>
        <pc:sldMkLst>
          <pc:docMk/>
          <pc:sldMk cId="2848729106" sldId="1993220171"/>
        </pc:sldMkLst>
        <pc:picChg chg="mod ord">
          <ac:chgData name="Kelsey Harrington" userId="d9d05c9c-3a32-4886-91ff-61524c82f8ad" providerId="ADAL" clId="{BD76860E-52C7-45CA-8192-B977FB98AE04}" dt="2023-09-20T23:44:58.328" v="1" actId="700"/>
          <ac:picMkLst>
            <pc:docMk/>
            <pc:sldMk cId="2848729106" sldId="1993220171"/>
            <ac:picMk id="8" creationId="{1FCF1A16-83CE-893E-D87B-A1D518E5BC78}"/>
          </ac:picMkLst>
        </pc:picChg>
      </pc:sldChg>
      <pc:sldChg chg="modSp new mod">
        <pc:chgData name="Kelsey Harrington" userId="d9d05c9c-3a32-4886-91ff-61524c82f8ad" providerId="ADAL" clId="{BD76860E-52C7-45CA-8192-B977FB98AE04}" dt="2023-09-26T22:37:24.797" v="383" actId="403"/>
        <pc:sldMkLst>
          <pc:docMk/>
          <pc:sldMk cId="1504212679" sldId="1993220172"/>
        </pc:sldMkLst>
        <pc:spChg chg="mod">
          <ac:chgData name="Kelsey Harrington" userId="d9d05c9c-3a32-4886-91ff-61524c82f8ad" providerId="ADAL" clId="{BD76860E-52C7-45CA-8192-B977FB98AE04}" dt="2023-09-26T22:28:28.884" v="178" actId="20577"/>
          <ac:spMkLst>
            <pc:docMk/>
            <pc:sldMk cId="1504212679" sldId="1993220172"/>
            <ac:spMk id="2" creationId="{1817AEE0-03F0-106B-1C2C-702E82B6A8DB}"/>
          </ac:spMkLst>
        </pc:spChg>
        <pc:spChg chg="mod">
          <ac:chgData name="Kelsey Harrington" userId="d9d05c9c-3a32-4886-91ff-61524c82f8ad" providerId="ADAL" clId="{BD76860E-52C7-45CA-8192-B977FB98AE04}" dt="2023-09-26T22:37:24.797" v="383" actId="403"/>
          <ac:spMkLst>
            <pc:docMk/>
            <pc:sldMk cId="1504212679" sldId="1993220172"/>
            <ac:spMk id="3" creationId="{F77B93CC-B92D-16DD-2B95-67E3E4F93B0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9ADCA3-A36A-4CF0-95A0-21192F45B9F6}" type="datetimeFigureOut">
              <a:t>9/26/2023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55763A-91B9-441A-AA54-D5D26EBC7F8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45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400"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234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61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Providing context, starting big with a wider picture &amp; then narrowing our focus to Whatcom &amp; Assumption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81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we’re at today as a diocese, Body of Christ in Western WA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Whatcom part of Northern Deanery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62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know there is a bit of a hard reality, and we are collectively trying to set ourselves up for success/sustainability, change is necessary for future success/sustainability, for hope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way we have been doing things is not going to work anymore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Urgent &amp; exciting opportunity to re-envision how we operate &amp; transform parish life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>
              <a:ln>
                <a:noFill/>
              </a:ln>
              <a:solidFill>
                <a:srgbClr val="404040"/>
              </a:solidFill>
              <a:effectLst/>
              <a:uFill>
                <a:solidFill>
                  <a:srgbClr val="000000"/>
                </a:solidFill>
              </a:uFill>
              <a:latin typeface="Avenir Next LT Pro" panose="020B0504020202020204" pitchFamily="34" charset="0"/>
              <a:ea typeface="Arial Unicode MS"/>
              <a:cs typeface="Arial Unicode MS"/>
            </a:endParaRP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  <a:t>We know things are hard, and we are trying to set ourselves up for success, change is necessary for future success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>
              <a:ln>
                <a:noFill/>
              </a:ln>
              <a:solidFill>
                <a:srgbClr val="404040"/>
              </a:solidFill>
              <a:effectLst/>
              <a:uFill>
                <a:solidFill>
                  <a:srgbClr val="000000"/>
                </a:solidFill>
              </a:uFill>
              <a:latin typeface="Avenir Next LT Pro" panose="020B0504020202020204" pitchFamily="34" charset="0"/>
              <a:ea typeface="Arial Unicode MS"/>
              <a:cs typeface="Arial Unicode MS"/>
            </a:endParaRP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  <a:t>PRESENTER: THIS SLIDE IS SHOWS THAT WE HAVE CHANGED THROUGHOUT TIME AND WE HAVE A NEW CHANGE NOW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>
              <a:ln>
                <a:noFill/>
              </a:ln>
              <a:solidFill>
                <a:srgbClr val="404040"/>
              </a:solidFill>
              <a:effectLst/>
              <a:uFill>
                <a:solidFill>
                  <a:srgbClr val="000000"/>
                </a:solidFill>
              </a:uFill>
              <a:latin typeface="Avenir Next LT Pro" panose="020B0504020202020204" pitchFamily="34" charset="0"/>
              <a:ea typeface="Arial Unicode MS"/>
              <a:cs typeface="Arial Unicode MS"/>
            </a:endParaRP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  <a:t>Today we face many realities that are impacting parish life and making it difficult to fully live out our mission. We face an urgent </a:t>
            </a:r>
            <a:r>
              <a:rPr lang="en-US" sz="11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  <a:t>—</a:t>
            </a:r>
            <a: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  <a:t> yet exciting </a:t>
            </a:r>
            <a:r>
              <a:rPr lang="en-US" sz="11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  <a:t>—</a:t>
            </a:r>
            <a: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  <a:t> opportunity to transform parish life.  </a:t>
            </a:r>
            <a:b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</a:br>
            <a:endParaRPr lang="en-US" sz="11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/>
              <a:cs typeface="Arial Unicode MS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  <a:t>Over the past few decades our local Catholic Church has experienced a decrease of engaged parishioners, fewer priests, dwindling finances, deteriorating campus conditions and more. Here are just a few statistics:</a:t>
            </a:r>
            <a:b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</a:br>
            <a:endParaRPr lang="en-US" sz="11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/>
              <a:cs typeface="Arial Unicode M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  <a:t>Today the archdiocese has 80 diocesan pastors for 174 locations; by 2036, we estimate we will only have 66 diocesan pastors, an 18% decrease. (We also have fewer seminarians and fewer lay ministry leaders.) </a:t>
            </a:r>
            <a:b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</a:br>
            <a:endParaRPr lang="en-US" sz="11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/>
              <a:cs typeface="Arial Unicode M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  <a:t>While the overall population the Archdiocese of Seattle is growing, registered households are declining, along with Mass attendance, baptisms, first communions, marriages in the Church and parish giving:</a:t>
            </a:r>
            <a:endParaRPr lang="en-US" sz="11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/>
              <a:cs typeface="Arial Unicode MS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  <a:t>From 2010 to 2019, Mass attendance declined 11%.</a:t>
            </a:r>
            <a:endParaRPr lang="en-US" sz="11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/>
              <a:cs typeface="Arial Unicode MS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  <a:t>Between 2010 and 2019, baptisms declined 32% and weddings declined nearly 19%.</a:t>
            </a:r>
            <a:b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</a:br>
            <a:endParaRPr lang="en-US" sz="11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/>
              <a:cs typeface="Arial Unicode M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  <a:t>Currently, 67% of parishes operate with a financial deficit (excluding extraordinary income, which is income from sources such as leasing properties and endowments). </a:t>
            </a:r>
            <a:endParaRPr lang="en-US" sz="11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13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CHANGE IS FOCUSED ON HELPING PEOPLE KNOW JESUS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89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Partners in the Gospel is a strategic pastoral planning process that is aligned with our mission as a church. At the top you see the Mission of the Church – and how we achieve the mission is through our Vision of ENCOUNTER, ACCOMPANY and LIVE THE JOY OF THE GOSPEL</a:t>
            </a:r>
          </a:p>
          <a:p>
            <a:endParaRPr lang="en-US" dirty="0"/>
          </a:p>
          <a:p>
            <a:r>
              <a:rPr lang="en-US" dirty="0"/>
              <a:t>Partners in the Gospel is 1 strategy to help us achieve our mission and vision.  </a:t>
            </a:r>
            <a:br>
              <a:rPr lang="en-US" dirty="0"/>
            </a:br>
            <a:r>
              <a:rPr lang="en-US" dirty="0"/>
              <a:t>We are doing this to help us better reach our vision!</a:t>
            </a:r>
            <a:br>
              <a:rPr lang="en-US" dirty="0"/>
            </a:br>
            <a:endParaRPr lang="en-US" dirty="0"/>
          </a:p>
          <a:p>
            <a:r>
              <a:rPr lang="en-US" dirty="0"/>
              <a:t>Partners in the Gospel is how we re-</a:t>
            </a:r>
            <a:r>
              <a:rPr lang="en-US" dirty="0" err="1"/>
              <a:t>invision</a:t>
            </a:r>
            <a:r>
              <a:rPr lang="en-US" dirty="0"/>
              <a:t> parish life. We start with the restructuring so then we are in a better position to focus on re-envisioning parish life.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31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Current: 136 Parishes (174 locations) into Draft 61 Parishes</a:t>
            </a:r>
          </a:p>
          <a:p>
            <a:r>
              <a:rPr lang="en-US" dirty="0"/>
              <a:t>Parish = administrative unit; Church = worship site</a:t>
            </a:r>
          </a:p>
          <a:p>
            <a:endParaRPr lang="en-US" dirty="0"/>
          </a:p>
          <a:p>
            <a:r>
              <a:rPr lang="en-US" dirty="0"/>
              <a:t>After consulting with many dioceses around the country and speaking with consultants, the Archdiocese determined that a parish family model would be best suited to our unique archdiocesan needs. </a:t>
            </a:r>
          </a:p>
          <a:p>
            <a:endParaRPr lang="en-US" dirty="0"/>
          </a:p>
          <a:p>
            <a:r>
              <a:rPr lang="en-US" dirty="0"/>
              <a:t>For this, each of our 136 parishes will be placed into a parish family under the leadership of one pastor.</a:t>
            </a:r>
          </a:p>
          <a:p>
            <a:endParaRPr lang="en-US" dirty="0"/>
          </a:p>
          <a:p>
            <a:r>
              <a:rPr lang="en-US" dirty="0"/>
              <a:t>Together the parish family will discern the best way to become one canonical parish over a period of about 3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9382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Where we’re at, where we’re going</a:t>
            </a:r>
          </a:p>
          <a:p>
            <a:endParaRPr lang="en-US" dirty="0"/>
          </a:p>
          <a:p>
            <a:r>
              <a:rPr lang="en-US" dirty="0"/>
              <a:t>This is the timeline for Partners in the Gospel.</a:t>
            </a:r>
          </a:p>
          <a:p>
            <a:r>
              <a:rPr lang="en-US" dirty="0"/>
              <a:t>It was first announced in January.</a:t>
            </a:r>
          </a:p>
          <a:p>
            <a:r>
              <a:rPr lang="en-US" dirty="0"/>
              <a:t>We’ve been undergoing multiple rounds of consultation with priests, parish/school staff and now we are in the Fall public comment period.</a:t>
            </a:r>
          </a:p>
          <a:p>
            <a:r>
              <a:rPr lang="en-US" dirty="0"/>
              <a:t>All the feedback will be shared for consideration by the Oversight Committee and Presbyteral Council for their recommendation to Archbishop Etienne.</a:t>
            </a:r>
          </a:p>
          <a:p>
            <a:r>
              <a:rPr lang="en-US" dirty="0"/>
              <a:t>Then next year, parish families will be announced in early 2024 with the actual formation of them in July 2024.</a:t>
            </a:r>
          </a:p>
          <a:p>
            <a:r>
              <a:rPr lang="en-US" dirty="0"/>
              <a:t>Then over 3 years the parishes will work together to become 1 parish.</a:t>
            </a:r>
          </a:p>
          <a:p>
            <a:endParaRPr lang="en-US" dirty="0"/>
          </a:p>
          <a:p>
            <a:r>
              <a:rPr lang="en-US" dirty="0"/>
              <a:t>Right now we are in the public comment period.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03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  <a:t> </a:t>
            </a:r>
            <a:r>
              <a:rPr lang="en-US" sz="11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  <a:t>Again, this is a slow process of working together to discern what makes sense for that parish family. READ THE BULLETS</a:t>
            </a:r>
            <a:br>
              <a:rPr lang="en-US" sz="11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293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  <a:t> </a:t>
            </a:r>
            <a:r>
              <a:rPr lang="en-US" sz="11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Arial Unicode MS"/>
              </a:rPr>
              <a:t>READ BULLETS</a:t>
            </a:r>
            <a:endParaRPr lang="en-US" sz="12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947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chemeClr val="bg1"/>
                </a:solidFill>
                <a:latin typeface="Avenir Next LT Pro" panose="020B0504020202020204" pitchFamily="34" charset="0"/>
              </a:rPr>
              <a:t>READ BULLETS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490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  <a:t>A lot of hope, opportunities – personally excited!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>
              <a:ln>
                <a:noFill/>
              </a:ln>
              <a:solidFill>
                <a:srgbClr val="404040"/>
              </a:solidFill>
              <a:effectLst/>
              <a:uFill>
                <a:solidFill>
                  <a:srgbClr val="000000"/>
                </a:solidFill>
              </a:uFill>
              <a:latin typeface="Avenir Next LT Pro" panose="020B0504020202020204" pitchFamily="34" charset="0"/>
              <a:ea typeface="Arial Unicode MS"/>
              <a:cs typeface="Arial Unicode MS"/>
            </a:endParaRP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n>
                  <a:noFill/>
                </a:ln>
                <a:solidFill>
                  <a:srgbClr val="404040"/>
                </a:solidFill>
                <a:effectLst/>
                <a:uFill>
                  <a:solidFill>
                    <a:srgbClr val="000000"/>
                  </a:solidFill>
                </a:uFill>
                <a:latin typeface="Avenir Next LT Pro" panose="020B0504020202020204" pitchFamily="34" charset="0"/>
                <a:ea typeface="Arial Unicode MS"/>
                <a:cs typeface="Arial Unicode MS"/>
              </a:rPr>
              <a:t>People can get caught in all the details and stress about the unknown. We must not forget WHY we are doing this and the great possibilities and opportunities it presents.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997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lets understand what we are providing feedback on:  The drafted parish families.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3981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3 questions we will be covering in today’s session.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007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6725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3 questions we will be covering in today’s session.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3154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RIGHT NOW IS WHEN WE TURN TO SMALL GROUPS</a:t>
            </a:r>
            <a:br>
              <a:rPr lang="en-US" dirty="0"/>
            </a:br>
            <a:r>
              <a:rPr lang="en-US" dirty="0"/>
              <a:t>We will start with silence and then move on to sharing.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2D397-1F90-481C-B184-5D05640BE9D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230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KEEP THIS SLIDE ON THE SCREEN DURING THIS PORTION</a:t>
            </a:r>
          </a:p>
          <a:p>
            <a:pPr marL="0" indent="0">
              <a:buNone/>
            </a:pPr>
            <a:endParaRPr lang="en-US" sz="1200" b="1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Preparation 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Spend 5 minutes in silence reflecting on the question before sharing.</a:t>
            </a:r>
          </a:p>
          <a:p>
            <a:endParaRPr lang="en-US" sz="1200" b="1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Sharing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Each person shares thoughts on question.</a:t>
            </a:r>
          </a:p>
          <a:p>
            <a:endParaRPr lang="en-US" sz="1200" b="1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Summing Up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In one-two sentences, what did I hear from others?</a:t>
            </a:r>
            <a:endParaRPr lang="en-US" sz="1200" dirty="0">
              <a:latin typeface="Avenir Next LT Pro" panose="020B05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1957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THEN MOVE ON TO THIS QUESTIONS WHEN GROUPS BEGIN TO MOVE FORWARD</a:t>
            </a:r>
          </a:p>
          <a:p>
            <a:pPr marL="0" indent="0">
              <a:buNone/>
            </a:pPr>
            <a:endParaRPr lang="en-US" sz="1200" b="1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Preparation 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Spend 5 minutes in silence reflecting on the question before sharing.</a:t>
            </a:r>
          </a:p>
          <a:p>
            <a:endParaRPr lang="en-US" sz="1200" b="1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Sharing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Each person shares thoughts on question.</a:t>
            </a:r>
          </a:p>
          <a:p>
            <a:endParaRPr lang="en-US" sz="1200" b="1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Summing Up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In one-two sentences, what did I hear from others?</a:t>
            </a:r>
            <a:endParaRPr lang="en-US" sz="1200" dirty="0">
              <a:latin typeface="Avenir Next LT Pro" panose="020B05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5668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THEN MOVE TO THIS SCREEN WHEN GROUPS BEGIN</a:t>
            </a:r>
          </a:p>
          <a:p>
            <a:pPr marL="0" indent="0">
              <a:buNone/>
            </a:pPr>
            <a:endParaRPr lang="en-US" sz="1200" b="1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Preparation 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Spend 5 minutes in silence reflecting on the question before sharing.</a:t>
            </a:r>
          </a:p>
          <a:p>
            <a:endParaRPr lang="en-US" sz="1200" b="1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Sharing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Each person shares thoughts on question.</a:t>
            </a:r>
          </a:p>
          <a:p>
            <a:endParaRPr lang="en-US" sz="1200" b="1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Summing Up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In one-two sentences, what did I hear from others?</a:t>
            </a:r>
            <a:endParaRPr lang="en-US" sz="1200" dirty="0">
              <a:latin typeface="Avenir Next LT Pro" panose="020B05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906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KEEP THIS SLIDE ON THE SCREEN DURING THIS PORTION</a:t>
            </a:r>
          </a:p>
          <a:p>
            <a:pPr marL="0" indent="0">
              <a:buNone/>
            </a:pPr>
            <a:endParaRPr lang="en-US" sz="1200" b="1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Avenir Next LT Pro"/>
                <a:cs typeface="Arial"/>
              </a:rPr>
              <a:t>Please spend the last few minutes for free conversation.</a:t>
            </a:r>
            <a:endParaRPr lang="en-US" sz="1200" dirty="0">
              <a:solidFill>
                <a:schemeClr val="bg2">
                  <a:lumMod val="10000"/>
                </a:schemeClr>
              </a:solidFill>
              <a:latin typeface="Avenir Next LT Pro"/>
              <a:cs typeface="Arial"/>
            </a:endParaRPr>
          </a:p>
          <a:p>
            <a:endParaRPr lang="en-US" sz="1200" dirty="0">
              <a:solidFill>
                <a:schemeClr val="bg2">
                  <a:lumMod val="10000"/>
                </a:schemeClr>
              </a:solidFill>
              <a:latin typeface="Avenir Next LT Pro"/>
              <a:cs typeface="Arial"/>
            </a:endParaRPr>
          </a:p>
          <a:p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Avenir Next LT Pro"/>
                <a:cs typeface="Arial"/>
              </a:rPr>
              <a:t>What additional thoughts and feedback (including proposed changes to the parish family) do I have?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763A-91B9-441A-AA54-D5D26EBC7F8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127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4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266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08702-B211-13C3-7268-D0DA1296E2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D8B9-9DD4-5F32-2F36-83BD8E202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3BB7C-8A94-9E05-A5F1-2D2E97A05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3FD3-95C2-4FC5-A70D-6810D12276F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9C46D-F3AC-315E-ED4D-B89C5141F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CF6B9-4C71-09F0-08FF-D2B78E9F6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1470-3D54-4D2D-A730-5685D0CB6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456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9053C-58DB-4D9D-7A81-C62646AA0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99556-CBBB-A604-CBAD-CBB41B9C6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07E2E-09A8-4767-D5ED-A1C183CAC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3FD3-95C2-4FC5-A70D-6810D12276F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A0A40-EF2A-F312-58DB-2A834D537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018AE-1480-CC1E-2FEF-402B73A21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1470-3D54-4D2D-A730-5685D0CB6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057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2116E-0D9B-3C63-DCAE-96FDEC63E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CF365A-67C4-F31B-3711-52E6CBBA9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4B37A-A54D-4486-5AFB-B8394DC50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3FD3-95C2-4FC5-A70D-6810D12276F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07AD0-D1F3-FC68-1A9C-07153807F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86898-2214-928D-E3D0-7A5E5D831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1470-3D54-4D2D-A730-5685D0CB6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050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C2EE0-BE6F-935B-3C02-DB9728BD7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2EF06-46E0-2406-1C77-07E1978D1B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DA1D08-2F48-FE44-4A81-F945465008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7101B-F7BF-E4BF-F698-17173A0D3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3FD3-95C2-4FC5-A70D-6810D12276F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3FD2E-9979-FFF0-B82A-5853E597E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35035-1CA4-4174-11A2-FD2B052D2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1470-3D54-4D2D-A730-5685D0CB6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149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2AA3A-EC51-33A8-39FD-7BA0D6FC4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F24FA2-940B-0BD2-3D36-5E0F271D8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7861BB-41AB-9C0E-AE7F-C03CF93E19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7DBBFB-9819-ECCB-C364-B3F64D35F5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4AADE1-BD50-1892-3662-278233C3C2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B6C7DA-E798-1468-3626-4D8CD85C5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3FD3-95C2-4FC5-A70D-6810D12276F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85D6CA-19EA-8CA6-7010-F5EBB078F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7DFE16-EECF-DB66-FF3A-CA84A3D42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1470-3D54-4D2D-A730-5685D0CB6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9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399F4-8694-747C-C430-C05D18842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DBA558-0C2F-1DF6-59E2-94E9BA64A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3FD3-95C2-4FC5-A70D-6810D12276F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7C6A38-FE50-5492-AC51-E4B36C9F4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3FBBCF-0D5F-CDDF-2929-A20913761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1470-3D54-4D2D-A730-5685D0CB6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90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B8ECE7-109D-F3D0-BE33-D702030A1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3FD3-95C2-4FC5-A70D-6810D12276F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09B808-0A92-6764-C7FF-D1BC31686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B1C547-5374-C49F-0B25-6FA57EFF9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1470-3D54-4D2D-A730-5685D0CB6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401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327BC-5C22-3853-B5B9-987A870EA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226A8-0BA7-FE25-72BC-D5DE070B0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0701F-75E9-B1A2-A245-A7786BD2F3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68C3D-79E1-416A-0441-45AA9EBDE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3FD3-95C2-4FC5-A70D-6810D12276F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2A5077-94E2-3208-78CB-A1EED9934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9210A8-3E4B-1F57-68A8-2C179A916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1470-3D54-4D2D-A730-5685D0CB6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69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FA6F6-642D-CEFE-4400-F587F9AC5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BBF5A2-2968-9FFD-6DCF-7654D3343A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BD68A-E869-95CD-73F1-811370C8C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D4E667-AEE1-1042-3771-26FAEC1F1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3FD3-95C2-4FC5-A70D-6810D12276F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CA75A6-DE7D-F5D0-7198-3361E0802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7E38E8-990A-A4E6-A485-11103CA85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1470-3D54-4D2D-A730-5685D0CB6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973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8056F-0639-AE92-58FD-DCE6C50A1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C64567-2FCD-4BCB-F760-C7836A39ED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02B77-FBF8-56C3-F966-E0ACA7B7D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3FD3-95C2-4FC5-A70D-6810D12276F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2CC98-68B6-20FA-13BA-EE09A0F5E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8F244-2995-AA72-7ED9-A8A0933AD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1470-3D54-4D2D-A730-5685D0CB6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598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7A2CB8-3D85-68AB-D3C4-585DA28A9B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377930-B620-BB8E-AEAE-622F43363A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54D8C-CD3B-478B-E528-5D1FE0C04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3FD3-95C2-4FC5-A70D-6810D12276F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14EEF-C255-F316-43B6-8F6E026CA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218AF-26BF-D9D3-E808-C9E030F7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1470-3D54-4D2D-A730-5685D0CB6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9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CE68AC4-931B-40F0-8E58-96E8A631CF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7353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30331E9-A38E-5FB0-2921-EEDCC210FEE8}"/>
              </a:ext>
            </a:extLst>
          </p:cNvPr>
          <p:cNvGrpSpPr/>
          <p:nvPr userDrawn="1"/>
        </p:nvGrpSpPr>
        <p:grpSpPr>
          <a:xfrm flipH="1">
            <a:off x="0" y="0"/>
            <a:ext cx="2552241" cy="6858000"/>
            <a:chOff x="0" y="0"/>
            <a:chExt cx="2552241" cy="685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9A2CAC9-14B9-2964-657C-7ED76461846B}"/>
                </a:ext>
              </a:extLst>
            </p:cNvPr>
            <p:cNvSpPr/>
            <p:nvPr/>
          </p:nvSpPr>
          <p:spPr>
            <a:xfrm>
              <a:off x="438520" y="0"/>
              <a:ext cx="2113721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3F1F922-175A-109B-9EFB-13C3A5253D85}"/>
                </a:ext>
              </a:extLst>
            </p:cNvPr>
            <p:cNvSpPr/>
            <p:nvPr/>
          </p:nvSpPr>
          <p:spPr>
            <a:xfrm>
              <a:off x="121186" y="0"/>
              <a:ext cx="31733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EFCBA2-307A-09FF-08AD-90A847C80F85}"/>
                </a:ext>
              </a:extLst>
            </p:cNvPr>
            <p:cNvSpPr/>
            <p:nvPr/>
          </p:nvSpPr>
          <p:spPr>
            <a:xfrm>
              <a:off x="0" y="0"/>
              <a:ext cx="121186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A63F7C7-BA98-76CD-9702-88B6E95264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82481" y="1784350"/>
            <a:ext cx="5346700" cy="328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603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5728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CE68AC4-931B-40F0-8E58-96E8A631CF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1022156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F5F350-2FCF-F996-B14D-A1602174D576}"/>
              </a:ext>
            </a:extLst>
          </p:cNvPr>
          <p:cNvSpPr/>
          <p:nvPr userDrawn="1"/>
        </p:nvSpPr>
        <p:spPr>
          <a:xfrm>
            <a:off x="5299788" y="1548882"/>
            <a:ext cx="6892212" cy="37602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CE68AC4-931B-40F0-8E58-96E8A631CF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548882"/>
            <a:ext cx="5299788" cy="3760236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5E4AB83-E84D-6E39-D21D-7DBD4A1591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999" y="3209500"/>
            <a:ext cx="4632325" cy="89058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Avenir Next" panose="020B0503020202020204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Avenir Next" panose="020B0503020202020204" pitchFamily="34" charset="0"/>
              </a:defRPr>
            </a:lvl2pPr>
            <a:lvl3pPr>
              <a:defRPr sz="1800">
                <a:solidFill>
                  <a:schemeClr val="bg1"/>
                </a:solidFill>
                <a:latin typeface="Avenir Next" panose="020B0503020202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Avenir Next" panose="020B0503020202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Avenir Next" panose="020B0503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0215C748-4ED1-A5DC-3969-F690184B14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2000471"/>
            <a:ext cx="4632325" cy="890588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1418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CE68AC4-931B-40F0-8E58-96E8A631CF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FC979999-2417-A60F-DF7C-5DF8A0A486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78684" y="2198271"/>
            <a:ext cx="4632325" cy="890588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Avenir Next" panose="020B0503020202020204" pitchFamily="34" charset="0"/>
              </a:defRPr>
            </a:lvl1pPr>
            <a:lvl2pPr>
              <a:defRPr sz="2000">
                <a:latin typeface="Avenir Next" panose="020B0503020202020204" pitchFamily="34" charset="0"/>
              </a:defRPr>
            </a:lvl2pPr>
            <a:lvl3pPr>
              <a:defRPr sz="1800">
                <a:latin typeface="Avenir Next" panose="020B0503020202020204" pitchFamily="34" charset="0"/>
              </a:defRPr>
            </a:lvl3pPr>
            <a:lvl4pPr>
              <a:defRPr sz="1600">
                <a:latin typeface="Avenir Next" panose="020B0503020202020204" pitchFamily="34" charset="0"/>
              </a:defRPr>
            </a:lvl4pPr>
            <a:lvl5pPr>
              <a:defRPr sz="1600">
                <a:latin typeface="Avenir Next" panose="020B0503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5A959EC-765A-FFC1-3CF3-2AA06AEE58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78684" y="596787"/>
            <a:ext cx="4632325" cy="890588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8606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F98BB9-8B25-9A24-14E0-FA4006910DFE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A87781-E98A-E0A1-E8E7-A4AC490E3E6A}"/>
              </a:ext>
            </a:extLst>
          </p:cNvPr>
          <p:cNvSpPr/>
          <p:nvPr userDrawn="1"/>
        </p:nvSpPr>
        <p:spPr>
          <a:xfrm rot="10800000" flipH="1">
            <a:off x="5802567" y="-1"/>
            <a:ext cx="3173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7FE990-9E16-21D8-5D07-F6F8A7F6998C}"/>
              </a:ext>
            </a:extLst>
          </p:cNvPr>
          <p:cNvSpPr/>
          <p:nvPr userDrawn="1"/>
        </p:nvSpPr>
        <p:spPr>
          <a:xfrm rot="10800000" flipH="1">
            <a:off x="5717162" y="-1"/>
            <a:ext cx="12118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B3184D-9E8D-5E5A-7ADC-EA84ABBC06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1000" y="2198271"/>
            <a:ext cx="4632325" cy="890588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Avenir Next" panose="020B0503020202020204" pitchFamily="34" charset="0"/>
              </a:defRPr>
            </a:lvl1pPr>
            <a:lvl2pPr>
              <a:defRPr sz="2000">
                <a:latin typeface="Avenir Next" panose="020B0503020202020204" pitchFamily="34" charset="0"/>
              </a:defRPr>
            </a:lvl2pPr>
            <a:lvl3pPr>
              <a:defRPr sz="1800">
                <a:latin typeface="Avenir Next" panose="020B0503020202020204" pitchFamily="34" charset="0"/>
              </a:defRPr>
            </a:lvl3pPr>
            <a:lvl4pPr>
              <a:defRPr sz="1600">
                <a:latin typeface="Avenir Next" panose="020B0503020202020204" pitchFamily="34" charset="0"/>
              </a:defRPr>
            </a:lvl4pPr>
            <a:lvl5pPr>
              <a:defRPr sz="1600">
                <a:latin typeface="Avenir Next" panose="020B0503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A12DB6CE-1867-BE7B-A3F1-7BFF9A3F73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1000" y="596787"/>
            <a:ext cx="4632325" cy="890588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4028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F98BB9-8B25-9A24-14E0-FA4006910DFE}"/>
              </a:ext>
            </a:extLst>
          </p:cNvPr>
          <p:cNvSpPr/>
          <p:nvPr userDrawn="1"/>
        </p:nvSpPr>
        <p:spPr>
          <a:xfrm>
            <a:off x="0" y="-1"/>
            <a:ext cx="484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A87781-E98A-E0A1-E8E7-A4AC490E3E6A}"/>
              </a:ext>
            </a:extLst>
          </p:cNvPr>
          <p:cNvSpPr/>
          <p:nvPr userDrawn="1"/>
        </p:nvSpPr>
        <p:spPr>
          <a:xfrm rot="10800000" flipH="1">
            <a:off x="4789555" y="-1"/>
            <a:ext cx="3173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7FE990-9E16-21D8-5D07-F6F8A7F6998C}"/>
              </a:ext>
            </a:extLst>
          </p:cNvPr>
          <p:cNvSpPr/>
          <p:nvPr userDrawn="1"/>
        </p:nvSpPr>
        <p:spPr>
          <a:xfrm rot="10800000" flipH="1">
            <a:off x="5106889" y="-1"/>
            <a:ext cx="12118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B3184D-9E8D-5E5A-7ADC-EA84ABBC06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04336" y="2198271"/>
            <a:ext cx="4632325" cy="890588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A12DB6CE-1867-BE7B-A3F1-7BFF9A3F73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4336" y="596787"/>
            <a:ext cx="4632325" cy="890588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55130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31C762A-3923-7982-1C52-4A8142D46933}"/>
              </a:ext>
            </a:extLst>
          </p:cNvPr>
          <p:cNvGrpSpPr/>
          <p:nvPr userDrawn="1"/>
        </p:nvGrpSpPr>
        <p:grpSpPr>
          <a:xfrm flipH="1">
            <a:off x="-1" y="0"/>
            <a:ext cx="1685969" cy="6858000"/>
            <a:chOff x="0" y="0"/>
            <a:chExt cx="1685969" cy="685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03CF96E-DD6C-68D1-D579-B2060041A8B8}"/>
                </a:ext>
              </a:extLst>
            </p:cNvPr>
            <p:cNvSpPr/>
            <p:nvPr/>
          </p:nvSpPr>
          <p:spPr>
            <a:xfrm>
              <a:off x="438521" y="0"/>
              <a:ext cx="1247448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364B21F-CAD6-AD41-E981-2C2787F68EED}"/>
                </a:ext>
              </a:extLst>
            </p:cNvPr>
            <p:cNvSpPr/>
            <p:nvPr/>
          </p:nvSpPr>
          <p:spPr>
            <a:xfrm>
              <a:off x="121186" y="0"/>
              <a:ext cx="31733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BB0AD3C-8B13-48E4-E721-F60648B97DDD}"/>
                </a:ext>
              </a:extLst>
            </p:cNvPr>
            <p:cNvSpPr/>
            <p:nvPr/>
          </p:nvSpPr>
          <p:spPr>
            <a:xfrm>
              <a:off x="0" y="0"/>
              <a:ext cx="121186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0B0ABAEF-A875-E277-A675-81C2F32D53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15913" y="556682"/>
            <a:ext cx="7313098" cy="890588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C55C9CF-2FC2-C301-CBA8-9664F734E10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216150" y="1684338"/>
            <a:ext cx="947896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3707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CE68AC4-931B-40F0-8E58-96E8A631CF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1D8E5C97-5C10-5A76-7738-446349DCE6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1012" y="4066674"/>
            <a:ext cx="4632325" cy="2165684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1BF7F3B-A514-18D1-466B-C980A9208C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78663" y="4066674"/>
            <a:ext cx="4632325" cy="2165684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9372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CE68AC4-931B-40F0-8E58-96E8A631CF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40696" y="0"/>
            <a:ext cx="3710608" cy="6858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24787340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CE68AC4-931B-40F0-8E58-96E8A631CF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3429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C6B8BD0-0628-8E36-4713-34AE44994F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000" y="596787"/>
            <a:ext cx="4747063" cy="890588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5A0DEC15-8A04-344D-82DB-37C6ECF9D2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1000" y="2198271"/>
            <a:ext cx="4632325" cy="890588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81144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C43A3D-42D6-4D7A-A176-160CFA033D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33950" y="1981200"/>
            <a:ext cx="2324100" cy="2324100"/>
          </a:xfrm>
          <a:custGeom>
            <a:avLst/>
            <a:gdLst>
              <a:gd name="connsiteX0" fmla="*/ 457200 w 914400"/>
              <a:gd name="connsiteY0" fmla="*/ 0 h 914400"/>
              <a:gd name="connsiteX1" fmla="*/ 914400 w 914400"/>
              <a:gd name="connsiteY1" fmla="*/ 457200 h 914400"/>
              <a:gd name="connsiteX2" fmla="*/ 457200 w 914400"/>
              <a:gd name="connsiteY2" fmla="*/ 914400 h 914400"/>
              <a:gd name="connsiteX3" fmla="*/ 0 w 914400"/>
              <a:gd name="connsiteY3" fmla="*/ 457200 h 914400"/>
              <a:gd name="connsiteX4" fmla="*/ 457200 w 9144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26D3E94-9746-4F33-BBDB-AD79316782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15300" y="1981200"/>
            <a:ext cx="2324100" cy="2324100"/>
          </a:xfrm>
          <a:custGeom>
            <a:avLst/>
            <a:gdLst>
              <a:gd name="connsiteX0" fmla="*/ 457200 w 914400"/>
              <a:gd name="connsiteY0" fmla="*/ 0 h 914400"/>
              <a:gd name="connsiteX1" fmla="*/ 914400 w 914400"/>
              <a:gd name="connsiteY1" fmla="*/ 457200 h 914400"/>
              <a:gd name="connsiteX2" fmla="*/ 457200 w 914400"/>
              <a:gd name="connsiteY2" fmla="*/ 914400 h 914400"/>
              <a:gd name="connsiteX3" fmla="*/ 0 w 914400"/>
              <a:gd name="connsiteY3" fmla="*/ 457200 h 914400"/>
              <a:gd name="connsiteX4" fmla="*/ 457200 w 9144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EB83EAB-2509-4293-8AA4-2B055FD9376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752600" y="1981200"/>
            <a:ext cx="2324100" cy="2324100"/>
          </a:xfrm>
          <a:custGeom>
            <a:avLst/>
            <a:gdLst>
              <a:gd name="connsiteX0" fmla="*/ 457200 w 914400"/>
              <a:gd name="connsiteY0" fmla="*/ 0 h 914400"/>
              <a:gd name="connsiteX1" fmla="*/ 914400 w 914400"/>
              <a:gd name="connsiteY1" fmla="*/ 457200 h 914400"/>
              <a:gd name="connsiteX2" fmla="*/ 457200 w 914400"/>
              <a:gd name="connsiteY2" fmla="*/ 914400 h 914400"/>
              <a:gd name="connsiteX3" fmla="*/ 0 w 914400"/>
              <a:gd name="connsiteY3" fmla="*/ 457200 h 914400"/>
              <a:gd name="connsiteX4" fmla="*/ 457200 w 9144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556D534-E720-1FE7-9E82-55B6745C58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000" y="596787"/>
            <a:ext cx="8629253" cy="890588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45938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EB83EAB-2509-4293-8AA4-2B055FD9376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28700" y="1466850"/>
            <a:ext cx="3905250" cy="3905250"/>
          </a:xfrm>
          <a:custGeom>
            <a:avLst/>
            <a:gdLst>
              <a:gd name="connsiteX0" fmla="*/ 457200 w 914400"/>
              <a:gd name="connsiteY0" fmla="*/ 0 h 914400"/>
              <a:gd name="connsiteX1" fmla="*/ 914400 w 914400"/>
              <a:gd name="connsiteY1" fmla="*/ 457200 h 914400"/>
              <a:gd name="connsiteX2" fmla="*/ 457200 w 914400"/>
              <a:gd name="connsiteY2" fmla="*/ 914400 h 914400"/>
              <a:gd name="connsiteX3" fmla="*/ 0 w 914400"/>
              <a:gd name="connsiteY3" fmla="*/ 457200 h 914400"/>
              <a:gd name="connsiteX4" fmla="*/ 457200 w 9144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C43A3D-42D6-4D7A-A176-160CFA033D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38525" y="762000"/>
            <a:ext cx="1771650" cy="1771650"/>
          </a:xfrm>
          <a:custGeom>
            <a:avLst/>
            <a:gdLst>
              <a:gd name="connsiteX0" fmla="*/ 457200 w 914400"/>
              <a:gd name="connsiteY0" fmla="*/ 0 h 914400"/>
              <a:gd name="connsiteX1" fmla="*/ 914400 w 914400"/>
              <a:gd name="connsiteY1" fmla="*/ 457200 h 914400"/>
              <a:gd name="connsiteX2" fmla="*/ 457200 w 914400"/>
              <a:gd name="connsiteY2" fmla="*/ 914400 h 914400"/>
              <a:gd name="connsiteX3" fmla="*/ 0 w 914400"/>
              <a:gd name="connsiteY3" fmla="*/ 457200 h 914400"/>
              <a:gd name="connsiteX4" fmla="*/ 457200 w 9144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26D3E94-9746-4F33-BBDB-AD79316782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24350" y="2533650"/>
            <a:ext cx="1771650" cy="1771650"/>
          </a:xfrm>
          <a:custGeom>
            <a:avLst/>
            <a:gdLst>
              <a:gd name="connsiteX0" fmla="*/ 457200 w 914400"/>
              <a:gd name="connsiteY0" fmla="*/ 0 h 914400"/>
              <a:gd name="connsiteX1" fmla="*/ 914400 w 914400"/>
              <a:gd name="connsiteY1" fmla="*/ 457200 h 914400"/>
              <a:gd name="connsiteX2" fmla="*/ 457200 w 914400"/>
              <a:gd name="connsiteY2" fmla="*/ 914400 h 914400"/>
              <a:gd name="connsiteX3" fmla="*/ 0 w 914400"/>
              <a:gd name="connsiteY3" fmla="*/ 457200 h 914400"/>
              <a:gd name="connsiteX4" fmla="*/ 457200 w 9144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13FBF24-1990-4F17-ADD2-8B1183C3BA9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38525" y="4305300"/>
            <a:ext cx="1771650" cy="1771650"/>
          </a:xfrm>
          <a:custGeom>
            <a:avLst/>
            <a:gdLst>
              <a:gd name="connsiteX0" fmla="*/ 457200 w 914400"/>
              <a:gd name="connsiteY0" fmla="*/ 0 h 914400"/>
              <a:gd name="connsiteX1" fmla="*/ 914400 w 914400"/>
              <a:gd name="connsiteY1" fmla="*/ 457200 h 914400"/>
              <a:gd name="connsiteX2" fmla="*/ 457200 w 914400"/>
              <a:gd name="connsiteY2" fmla="*/ 914400 h 914400"/>
              <a:gd name="connsiteX3" fmla="*/ 0 w 914400"/>
              <a:gd name="connsiteY3" fmla="*/ 457200 h 914400"/>
              <a:gd name="connsiteX4" fmla="*/ 457200 w 9144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660272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CE68AC4-931B-40F0-8E58-96E8A631CF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48200" y="1847850"/>
            <a:ext cx="2895600" cy="20574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8E0D9A36-4729-4BF4-BF57-6843DEC7711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53400" y="1847850"/>
            <a:ext cx="2895600" cy="20574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A8AFA13-34EA-4668-9783-A3BB5319E50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143000" y="1847850"/>
            <a:ext cx="2895600" cy="20574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843C61A1-CF44-98E7-C860-7C576454DB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000" y="596787"/>
            <a:ext cx="8131947" cy="890588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9560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A8AFA13-34EA-4668-9783-A3BB5319E50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104900" y="1905000"/>
            <a:ext cx="1924050" cy="20193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84CB4F71-27BB-4C00-82C1-279EA32583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33800" y="1905000"/>
            <a:ext cx="1924050" cy="20193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A3C1C2C7-ECA4-4270-AD3E-72113C0C822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62700" y="1905000"/>
            <a:ext cx="1924050" cy="20193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116AC1B5-1B39-4EE9-9196-09587D42E2C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991600" y="1905000"/>
            <a:ext cx="1924050" cy="20193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A2F59D84-0BE5-FC49-4795-47C36EA3E4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1000" y="596787"/>
            <a:ext cx="7675750" cy="890588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1288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A8AFA13-34EA-4668-9783-A3BB5319E50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3429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0E316B9-9F08-4A6F-B7CA-2B5EDC1BDF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3429000"/>
            <a:ext cx="6096000" cy="3429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233246A-E726-E511-0B1D-90FA129049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1000" y="596787"/>
            <a:ext cx="4632325" cy="890588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C467D3D-5FC3-E78E-FB24-622ADAF436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1000" y="2198271"/>
            <a:ext cx="4632325" cy="890588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59129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0E316B9-9F08-4A6F-B7CA-2B5EDC1BDF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00550" y="781050"/>
            <a:ext cx="3390900" cy="52959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11616525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26D3E94-9746-4F33-BBDB-AD79316782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505700" y="1981200"/>
            <a:ext cx="2324100" cy="2324100"/>
          </a:xfrm>
          <a:custGeom>
            <a:avLst/>
            <a:gdLst>
              <a:gd name="connsiteX0" fmla="*/ 457200 w 914400"/>
              <a:gd name="connsiteY0" fmla="*/ 0 h 914400"/>
              <a:gd name="connsiteX1" fmla="*/ 914400 w 914400"/>
              <a:gd name="connsiteY1" fmla="*/ 457200 h 914400"/>
              <a:gd name="connsiteX2" fmla="*/ 457200 w 914400"/>
              <a:gd name="connsiteY2" fmla="*/ 914400 h 914400"/>
              <a:gd name="connsiteX3" fmla="*/ 0 w 914400"/>
              <a:gd name="connsiteY3" fmla="*/ 457200 h 914400"/>
              <a:gd name="connsiteX4" fmla="*/ 457200 w 9144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EB83EAB-2509-4293-8AA4-2B055FD9376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62200" y="1981200"/>
            <a:ext cx="2324100" cy="2324100"/>
          </a:xfrm>
          <a:custGeom>
            <a:avLst/>
            <a:gdLst>
              <a:gd name="connsiteX0" fmla="*/ 457200 w 914400"/>
              <a:gd name="connsiteY0" fmla="*/ 0 h 914400"/>
              <a:gd name="connsiteX1" fmla="*/ 914400 w 914400"/>
              <a:gd name="connsiteY1" fmla="*/ 457200 h 914400"/>
              <a:gd name="connsiteX2" fmla="*/ 457200 w 914400"/>
              <a:gd name="connsiteY2" fmla="*/ 914400 h 914400"/>
              <a:gd name="connsiteX3" fmla="*/ 0 w 914400"/>
              <a:gd name="connsiteY3" fmla="*/ 457200 h 914400"/>
              <a:gd name="connsiteX4" fmla="*/ 457200 w 9144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9918347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0E316B9-9F08-4A6F-B7CA-2B5EDC1BDF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29000"/>
            <a:ext cx="6096000" cy="3429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C4D9600E-4744-4D2A-8CCF-B4A3E8CDB5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429000"/>
            <a:ext cx="6096000" cy="3429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27D51A77-13EF-47D9-A0F6-DA398711284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0"/>
            <a:ext cx="6096000" cy="3429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5062442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C4D9600E-4744-4D2A-8CCF-B4A3E8CDB5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44000" y="1466850"/>
            <a:ext cx="3048000" cy="25146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0CB406E6-91CD-4C87-BCE0-27B233551A9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1466850"/>
            <a:ext cx="3048000" cy="25146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8986CBCE-8DF4-4A1B-8AF8-59E6E087260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48000" y="1466850"/>
            <a:ext cx="3048000" cy="25146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06F60F1-7BD7-4B85-ADBC-A4F3B71051C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1466850"/>
            <a:ext cx="3048000" cy="25146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529ACB22-2D8C-49DC-8D3B-5BC0803FFDC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343400" y="3981450"/>
            <a:ext cx="3505200" cy="287655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F2D474F2-AB26-4B45-978D-8D13AAB5788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848600" y="3981450"/>
            <a:ext cx="3505200" cy="287655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667381B0-D574-409E-94F2-F94CB7EA286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38200" y="3981450"/>
            <a:ext cx="3505200" cy="287655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9A06D65-FE25-1962-C161-ABCE5B5F14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000" y="596787"/>
            <a:ext cx="8131947" cy="890588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53150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C4D9600E-4744-4D2A-8CCF-B4A3E8CDB5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44000" y="1828800"/>
            <a:ext cx="3048000" cy="25146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0CB406E6-91CD-4C87-BCE0-27B233551A9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1828800"/>
            <a:ext cx="3048000" cy="25146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8986CBCE-8DF4-4A1B-8AF8-59E6E087260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48000" y="1828800"/>
            <a:ext cx="3048000" cy="25146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06F60F1-7BD7-4B85-ADBC-A4F3B71051C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1828800"/>
            <a:ext cx="3048000" cy="25146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12A26461-5C99-4D4E-B15C-EAB75ABEA6E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144000" y="4343400"/>
            <a:ext cx="3048000" cy="25146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1895EBCB-E12E-4DBC-B4F6-ADB29A9777E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096000" y="4343400"/>
            <a:ext cx="3048000" cy="25146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F5BE7B1C-DFA7-46A4-8DB0-619882CC3AC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048000" y="4343400"/>
            <a:ext cx="3048000" cy="25146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EE8FFEC7-595D-430E-87DD-DEAFD5FB74E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4343400"/>
            <a:ext cx="3048000" cy="25146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62650507-9A37-68E7-A322-2C24225837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000" y="596787"/>
            <a:ext cx="8131947" cy="890588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46722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C4D9600E-4744-4D2A-8CCF-B4A3E8CDB5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25146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12A26461-5C99-4D4E-B15C-EAB75ABEA6E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4343400"/>
            <a:ext cx="12192000" cy="25146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25182723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C4D9600E-4744-4D2A-8CCF-B4A3E8CDB5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686800" cy="6858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11925088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9053C-58DB-4D9D-7A81-C62646AA0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99556-CBBB-A604-CBAD-CBB41B9C6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07E2E-09A8-4767-D5ED-A1C183CAC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3FD3-95C2-4FC5-A70D-6810D12276F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A0A40-EF2A-F312-58DB-2A834D537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018AE-1480-CC1E-2FEF-402B73A21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1470-3D54-4D2D-A730-5685D0CB6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77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E3DC46-DD8D-5DCA-1E65-8169D9F73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CF7AB-E9A9-894F-C918-A35BD31AC8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9BBD3-484A-A6F6-604A-D3E3B9393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43FD3-95C2-4FC5-A70D-6810D12276F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36762-598A-3EED-E871-65C2C81EA6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98BEA-CED5-2BAE-DF56-B360E10AF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1470-3D54-4D2D-A730-5685D0CB6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78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1" r:id="rId2"/>
    <p:sldLayoutId id="2147483698" r:id="rId3"/>
    <p:sldLayoutId id="2147483697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3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0072CD-9043-4E68-B268-F65E41B17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9E8A77-8127-4986-A5EC-8CEF10F41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210EB-4192-434B-8C9D-0475F23E04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6938C-0F74-4C66-8A5F-D4B9E4B9BBA8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C8D9D-1DE7-4F87-AFFD-A3D10EEFC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BB061-B068-4C3A-B442-610C50734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82FAA-A2BF-45DE-8144-A32C02935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93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30" r:id="rId7"/>
    <p:sldLayoutId id="2147483729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738" r:id="rId21"/>
    <p:sldLayoutId id="2147483726" r:id="rId22"/>
    <p:sldLayoutId id="2147483727" r:id="rId23"/>
    <p:sldLayoutId id="2147483740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frmoore.com/input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8645" y="-118098"/>
            <a:ext cx="8294709" cy="518958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D16724D-7875-2FA1-F91C-12722CF1049C}"/>
              </a:ext>
            </a:extLst>
          </p:cNvPr>
          <p:cNvSpPr txBox="1">
            <a:spLocks/>
          </p:cNvSpPr>
          <p:nvPr/>
        </p:nvSpPr>
        <p:spPr>
          <a:xfrm>
            <a:off x="1523999" y="4621881"/>
            <a:ext cx="9144000" cy="37179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 typeface="Arial" panose="020B0604020202020204" pitchFamily="34" charset="0"/>
              <a:buNone/>
              <a:defRPr sz="5400" kern="1200">
                <a:solidFill>
                  <a:srgbClr val="00A79D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rgbClr val="009444"/>
                </a:solidFill>
                <a:latin typeface="Avenir Next LT Pro"/>
                <a:cs typeface="Arial"/>
              </a:rPr>
              <a:t>Public Consultation</a:t>
            </a:r>
          </a:p>
          <a:p>
            <a:r>
              <a:rPr lang="en-US" sz="2800" b="1" dirty="0">
                <a:solidFill>
                  <a:srgbClr val="009444"/>
                </a:solidFill>
                <a:latin typeface="Avenir Next LT Pro"/>
                <a:cs typeface="Arial"/>
              </a:rPr>
              <a:t>September 23-October 14, 2023</a:t>
            </a:r>
          </a:p>
        </p:txBody>
      </p:sp>
    </p:spTree>
    <p:extLst>
      <p:ext uri="{BB962C8B-B14F-4D97-AF65-F5344CB8AC3E}">
        <p14:creationId xmlns:p14="http://schemas.microsoft.com/office/powerpoint/2010/main" val="2076719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7AEE0-03F0-106B-1C2C-702E82B6A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Notetakers -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B93CC-B92D-16DD-2B95-67E3E4F93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On your laptop …</a:t>
            </a:r>
          </a:p>
          <a:p>
            <a:r>
              <a:rPr lang="en-US" sz="3600" dirty="0"/>
              <a:t>Use </a:t>
            </a:r>
            <a:r>
              <a:rPr lang="en-US" sz="3600" dirty="0" err="1"/>
              <a:t>wifi</a:t>
            </a:r>
            <a:r>
              <a:rPr lang="en-US" sz="3600" dirty="0"/>
              <a:t>:</a:t>
            </a:r>
          </a:p>
          <a:p>
            <a:pPr lvl="1"/>
            <a:r>
              <a:rPr lang="en-US" sz="3200" dirty="0"/>
              <a:t>SSID: Guest</a:t>
            </a:r>
          </a:p>
          <a:p>
            <a:pPr lvl="1"/>
            <a:r>
              <a:rPr lang="en-US" sz="3200" dirty="0"/>
              <a:t>Password: AssumptionWireless98 </a:t>
            </a:r>
          </a:p>
          <a:p>
            <a:pPr lvl="1"/>
            <a:endParaRPr lang="en-US" sz="3200" dirty="0"/>
          </a:p>
          <a:p>
            <a:r>
              <a:rPr lang="en-US" sz="3600" dirty="0"/>
              <a:t>Go to: </a:t>
            </a:r>
            <a:r>
              <a:rPr lang="en-US" sz="3600" dirty="0">
                <a:hlinkClick r:id="rId2"/>
              </a:rPr>
              <a:t>https://frmoore.com/input/</a:t>
            </a:r>
            <a:endParaRPr lang="en-US" sz="3600" dirty="0"/>
          </a:p>
          <a:p>
            <a:pPr lvl="1"/>
            <a:r>
              <a:rPr lang="en-US" sz="3200" dirty="0"/>
              <a:t>Download the notetaking sheet</a:t>
            </a:r>
          </a:p>
        </p:txBody>
      </p:sp>
    </p:spTree>
    <p:extLst>
      <p:ext uri="{BB962C8B-B14F-4D97-AF65-F5344CB8AC3E}">
        <p14:creationId xmlns:p14="http://schemas.microsoft.com/office/powerpoint/2010/main" val="1504212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3AA66A7-E8D4-4D19-A21F-FE44C8C8ADFC}"/>
              </a:ext>
            </a:extLst>
          </p:cNvPr>
          <p:cNvSpPr txBox="1"/>
          <p:nvPr/>
        </p:nvSpPr>
        <p:spPr>
          <a:xfrm>
            <a:off x="3439883" y="3136612"/>
            <a:ext cx="531223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accent3"/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CLEANING SERVICES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FCF1A16-83CE-893E-D87B-A1D518E5BC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" r="69"/>
          <a:stretch/>
        </p:blipFill>
        <p:spPr/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856E102-5BD6-4CBA-B116-2A3FC5A82171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226EE0-B87A-FE51-BACE-6201450676EE}"/>
              </a:ext>
            </a:extLst>
          </p:cNvPr>
          <p:cNvSpPr txBox="1"/>
          <p:nvPr/>
        </p:nvSpPr>
        <p:spPr>
          <a:xfrm>
            <a:off x="2316481" y="3136612"/>
            <a:ext cx="7559039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 Us Pray</a:t>
            </a:r>
          </a:p>
        </p:txBody>
      </p:sp>
    </p:spTree>
    <p:extLst>
      <p:ext uri="{BB962C8B-B14F-4D97-AF65-F5344CB8AC3E}">
        <p14:creationId xmlns:p14="http://schemas.microsoft.com/office/powerpoint/2010/main" val="2848729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40520" y="72192"/>
            <a:ext cx="9761517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Leader or Reader invites all to pray.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Come Holy Spirit, fill the hearts of your faithful,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18774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R. And kindle in them the fire of your love.  </a:t>
            </a:r>
            <a:endParaRPr lang="en-US" sz="2400" b="1" dirty="0">
              <a:solidFill>
                <a:srgbClr val="18774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Send forth your Spirit and they shall be created.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18774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R. And You shall renew the face of the earth.</a:t>
            </a:r>
            <a:endParaRPr lang="en-US" sz="2400" b="1" dirty="0">
              <a:solidFill>
                <a:srgbClr val="18774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 us pray.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18774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God, who by the light of the Holy Spirit,</a:t>
            </a:r>
            <a:endParaRPr lang="en-US" sz="2400" dirty="0">
              <a:solidFill>
                <a:srgbClr val="18774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18774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did instruct the hearts of the faithful,</a:t>
            </a:r>
            <a:endParaRPr lang="en-US" sz="2400" dirty="0">
              <a:solidFill>
                <a:srgbClr val="18774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18774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grant that by the same Holy Spirit</a:t>
            </a:r>
            <a:endParaRPr lang="en-US" sz="2400" dirty="0">
              <a:solidFill>
                <a:srgbClr val="18774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18774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may be truly wise</a:t>
            </a:r>
            <a:endParaRPr lang="en-US" sz="2400" dirty="0">
              <a:solidFill>
                <a:srgbClr val="18774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18774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ever enjoy His consolations,</a:t>
            </a:r>
            <a:endParaRPr lang="en-US" sz="2400" dirty="0">
              <a:solidFill>
                <a:srgbClr val="18774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18774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Through Christ our Lord. Amen.</a:t>
            </a:r>
            <a:endParaRPr lang="en-US" sz="2400" dirty="0">
              <a:solidFill>
                <a:srgbClr val="18774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622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3AA66A7-E8D4-4D19-A21F-FE44C8C8ADFC}"/>
              </a:ext>
            </a:extLst>
          </p:cNvPr>
          <p:cNvSpPr txBox="1"/>
          <p:nvPr/>
        </p:nvSpPr>
        <p:spPr>
          <a:xfrm>
            <a:off x="3439883" y="3136612"/>
            <a:ext cx="531223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accent3"/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CLEANING SERVICES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FCF1A16-83CE-893E-D87B-A1D518E5BC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12197704" cy="6858001"/>
          </a:xfr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856E102-5BD6-4CBA-B116-2A3FC5A82171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226EE0-B87A-FE51-BACE-6201450676EE}"/>
              </a:ext>
            </a:extLst>
          </p:cNvPr>
          <p:cNvSpPr txBox="1"/>
          <p:nvPr/>
        </p:nvSpPr>
        <p:spPr>
          <a:xfrm>
            <a:off x="2974027" y="3136612"/>
            <a:ext cx="6243944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Today’s snapshot</a:t>
            </a:r>
          </a:p>
        </p:txBody>
      </p:sp>
    </p:spTree>
    <p:extLst>
      <p:ext uri="{BB962C8B-B14F-4D97-AF65-F5344CB8AC3E}">
        <p14:creationId xmlns:p14="http://schemas.microsoft.com/office/powerpoint/2010/main" val="469932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2468A0C-A59F-22F7-D60A-0EF80BA6D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8998" y="0"/>
            <a:ext cx="46609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B137783-42DA-A7CD-C599-E92947F0EC5F}"/>
              </a:ext>
            </a:extLst>
          </p:cNvPr>
          <p:cNvSpPr txBox="1"/>
          <p:nvPr/>
        </p:nvSpPr>
        <p:spPr>
          <a:xfrm>
            <a:off x="1794598" y="1723615"/>
            <a:ext cx="293370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parishes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DF78C4-8C7A-C371-B74A-A3141E47B81F}"/>
              </a:ext>
            </a:extLst>
          </p:cNvPr>
          <p:cNvSpPr txBox="1"/>
          <p:nvPr/>
        </p:nvSpPr>
        <p:spPr>
          <a:xfrm>
            <a:off x="600515" y="1723615"/>
            <a:ext cx="165432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136</a:t>
            </a:r>
          </a:p>
          <a:p>
            <a:pPr marL="457200" indent="-457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</a:p>
          <a:p>
            <a:pPr marL="457200" indent="-457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  <a:p>
            <a:pPr marL="457200" indent="-457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  <a:p>
            <a:pPr marL="457200" indent="-457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457200" indent="-457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marL="457200" indent="-457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2FCCE2-3D71-96C4-4117-E8FDAC622A5F}"/>
              </a:ext>
            </a:extLst>
          </p:cNvPr>
          <p:cNvSpPr txBox="1"/>
          <p:nvPr/>
        </p:nvSpPr>
        <p:spPr>
          <a:xfrm>
            <a:off x="1602093" y="2249084"/>
            <a:ext cx="3147159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missions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8F3AF8-052A-8FC6-F2CA-5281CA207819}"/>
              </a:ext>
            </a:extLst>
          </p:cNvPr>
          <p:cNvSpPr txBox="1"/>
          <p:nvPr/>
        </p:nvSpPr>
        <p:spPr>
          <a:xfrm>
            <a:off x="1611717" y="2782771"/>
            <a:ext cx="3147159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stations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A2C3F6-F17C-5318-E9ED-C6302707767C}"/>
              </a:ext>
            </a:extLst>
          </p:cNvPr>
          <p:cNvSpPr txBox="1"/>
          <p:nvPr/>
        </p:nvSpPr>
        <p:spPr>
          <a:xfrm>
            <a:off x="1582842" y="3296869"/>
            <a:ext cx="3147159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deaneries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3D9485F-BBC2-4B15-4A3B-0E9D7C566D90}"/>
              </a:ext>
            </a:extLst>
          </p:cNvPr>
          <p:cNvSpPr txBox="1"/>
          <p:nvPr/>
        </p:nvSpPr>
        <p:spPr>
          <a:xfrm>
            <a:off x="1399962" y="3816633"/>
            <a:ext cx="3147159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camps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F10EDEA-306C-1748-E4EF-B56F0DAF2297}"/>
              </a:ext>
            </a:extLst>
          </p:cNvPr>
          <p:cNvSpPr txBox="1"/>
          <p:nvPr/>
        </p:nvSpPr>
        <p:spPr>
          <a:xfrm>
            <a:off x="1380711" y="4355647"/>
            <a:ext cx="3147159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retreat center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A4EAF68-A376-33A6-1CBD-A102265FD94D}"/>
              </a:ext>
            </a:extLst>
          </p:cNvPr>
          <p:cNvSpPr txBox="1"/>
          <p:nvPr/>
        </p:nvSpPr>
        <p:spPr>
          <a:xfrm>
            <a:off x="1390336" y="4894663"/>
            <a:ext cx="3917833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Associated Catholic Cemeteries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EBA1F7-2F2D-E84E-3896-D5EBAF47CD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1000" y="596787"/>
            <a:ext cx="4912003" cy="890588"/>
          </a:xfrm>
        </p:spPr>
        <p:txBody>
          <a:bodyPr/>
          <a:lstStyle/>
          <a:p>
            <a:r>
              <a:rPr lang="en-US">
                <a:latin typeface="+mj-lt"/>
                <a:cs typeface="Arial" panose="020B0604020202020204" pitchFamily="34" charset="0"/>
              </a:rPr>
              <a:t>Archdiocese today</a:t>
            </a:r>
          </a:p>
        </p:txBody>
      </p:sp>
    </p:spTree>
    <p:extLst>
      <p:ext uri="{BB962C8B-B14F-4D97-AF65-F5344CB8AC3E}">
        <p14:creationId xmlns:p14="http://schemas.microsoft.com/office/powerpoint/2010/main" val="1412432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6FF4806-BFCF-41E8-8A8F-1989DF87A2AA}"/>
              </a:ext>
            </a:extLst>
          </p:cNvPr>
          <p:cNvSpPr/>
          <p:nvPr/>
        </p:nvSpPr>
        <p:spPr>
          <a:xfrm>
            <a:off x="4764504" y="0"/>
            <a:ext cx="742749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A349F4-2C97-4CA6-88E3-24435EA17D1A}"/>
              </a:ext>
            </a:extLst>
          </p:cNvPr>
          <p:cNvSpPr txBox="1"/>
          <p:nvPr/>
        </p:nvSpPr>
        <p:spPr>
          <a:xfrm>
            <a:off x="900459" y="2210409"/>
            <a:ext cx="3202204" cy="175432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6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Reading the “signs of our time”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781C452-E46D-662F-8F30-9ED1EFCBEEAC}"/>
              </a:ext>
            </a:extLst>
          </p:cNvPr>
          <p:cNvGrpSpPr/>
          <p:nvPr/>
        </p:nvGrpSpPr>
        <p:grpSpPr>
          <a:xfrm flipH="1">
            <a:off x="4528776" y="0"/>
            <a:ext cx="240629" cy="6858000"/>
            <a:chOff x="2113721" y="0"/>
            <a:chExt cx="400126" cy="685800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9E56932-AA14-8E33-AE99-03CC057F685C}"/>
                </a:ext>
              </a:extLst>
            </p:cNvPr>
            <p:cNvSpPr/>
            <p:nvPr/>
          </p:nvSpPr>
          <p:spPr>
            <a:xfrm flipH="1">
              <a:off x="2113721" y="0"/>
              <a:ext cx="31733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6BE67F7-6E10-CA03-8FC0-AC85BD9067B0}"/>
                </a:ext>
              </a:extLst>
            </p:cNvPr>
            <p:cNvSpPr/>
            <p:nvPr/>
          </p:nvSpPr>
          <p:spPr>
            <a:xfrm flipH="1">
              <a:off x="2392662" y="0"/>
              <a:ext cx="121185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AA63298-0181-8457-35B4-DDC96A2A6439}"/>
              </a:ext>
            </a:extLst>
          </p:cNvPr>
          <p:cNvSpPr txBox="1"/>
          <p:nvPr/>
        </p:nvSpPr>
        <p:spPr>
          <a:xfrm>
            <a:off x="5402902" y="391132"/>
            <a:ext cx="58201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Long history in the Archdiocese of Seattle that points to our resilience. </a:t>
            </a:r>
            <a:b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285750" indent="-28575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Today, pastoral resources are declining, parish and pastor structures are not sustainable, and parishes are “living beyond their means,” while struggling to support staff, ministries and outreach.</a:t>
            </a:r>
            <a:b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285750" indent="-28575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Sadly, these factors affect the faith experience of parishioners.</a:t>
            </a:r>
            <a:b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285750" indent="-28575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Now we have the opportunity to change what we’re doing so we can restructure and re-envision parish life.</a:t>
            </a:r>
          </a:p>
          <a:p>
            <a:pPr marL="285750" indent="-28575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604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D8C808-B7A2-41AA-8F70-B70BC0C9BE0E}"/>
              </a:ext>
            </a:extLst>
          </p:cNvPr>
          <p:cNvSpPr/>
          <p:nvPr/>
        </p:nvSpPr>
        <p:spPr>
          <a:xfrm>
            <a:off x="7951305" y="-1"/>
            <a:ext cx="424069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A7BF0A-CA31-45E0-9BC5-0C17EC7F8A96}"/>
              </a:ext>
            </a:extLst>
          </p:cNvPr>
          <p:cNvSpPr txBox="1"/>
          <p:nvPr/>
        </p:nvSpPr>
        <p:spPr>
          <a:xfrm>
            <a:off x="8643526" y="2078675"/>
            <a:ext cx="3165015" cy="29546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240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“We have a graced opportunity to reflect on what it truly means to be a community of missionary disciples.”</a:t>
            </a:r>
          </a:p>
          <a:p>
            <a:pPr algn="r"/>
            <a:endParaRPr lang="en-US" sz="2400">
              <a:solidFill>
                <a:schemeClr val="bg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- Archbishop Etienne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F0532E-627A-45D5-A625-3AE29838BE8F}"/>
              </a:ext>
            </a:extLst>
          </p:cNvPr>
          <p:cNvSpPr txBox="1"/>
          <p:nvPr/>
        </p:nvSpPr>
        <p:spPr>
          <a:xfrm>
            <a:off x="543340" y="2428726"/>
            <a:ext cx="3005134" cy="20005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28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“The status quo is no longer an option.”</a:t>
            </a:r>
          </a:p>
          <a:p>
            <a:pPr algn="r"/>
            <a:endParaRPr lang="en-US" sz="2000" b="1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20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-Archbishop Etienne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FB500C7-326F-4487-A23B-0682CCB266E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421672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2A054E-BBA6-3993-779A-7F39AEA7FE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3" t="3674" r="1640" b="2993"/>
          <a:stretch/>
        </p:blipFill>
        <p:spPr>
          <a:xfrm>
            <a:off x="2475925" y="317243"/>
            <a:ext cx="9227976" cy="6400801"/>
          </a:xfrm>
          <a:prstGeom prst="rect">
            <a:avLst/>
          </a:prstGeom>
          <a:solidFill>
            <a:srgbClr val="19A99E"/>
          </a:solidFill>
        </p:spPr>
      </p:pic>
    </p:spTree>
    <p:extLst>
      <p:ext uri="{BB962C8B-B14F-4D97-AF65-F5344CB8AC3E}">
        <p14:creationId xmlns:p14="http://schemas.microsoft.com/office/powerpoint/2010/main" val="319125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11553A-3AB1-A767-9B8E-DE36F7AEA9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>
                <a:latin typeface="+mj-lt"/>
                <a:cs typeface="Arial" panose="020B0604020202020204" pitchFamily="34" charset="0"/>
              </a:rPr>
              <a:t>The journey to vibrancy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BF8911-F9F5-2E00-298B-1014975002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43110" y="5971142"/>
            <a:ext cx="2362066" cy="638978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474B7298-F023-EF9F-9F8F-C86DAB5DF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044" y="1548879"/>
            <a:ext cx="10197406" cy="431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677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1BEDB2A-907C-7A45-C17A-A79DDF4E3310}"/>
              </a:ext>
            </a:extLst>
          </p:cNvPr>
          <p:cNvSpPr txBox="1">
            <a:spLocks/>
          </p:cNvSpPr>
          <p:nvPr/>
        </p:nvSpPr>
        <p:spPr>
          <a:xfrm>
            <a:off x="611000" y="596787"/>
            <a:ext cx="4632325" cy="89058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>
                <a:solidFill>
                  <a:srgbClr val="009444"/>
                </a:solidFill>
                <a:latin typeface="Arial Black"/>
                <a:cs typeface="Arial"/>
              </a:rPr>
              <a:t>Timeline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B958D0D-0755-E93C-9B6B-E8EB81093788}"/>
              </a:ext>
            </a:extLst>
          </p:cNvPr>
          <p:cNvSpPr/>
          <p:nvPr/>
        </p:nvSpPr>
        <p:spPr>
          <a:xfrm>
            <a:off x="636106" y="1775792"/>
            <a:ext cx="1590260" cy="15902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Launch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E1045F0-B588-F4FF-FBB2-ADFD332CF0AA}"/>
              </a:ext>
            </a:extLst>
          </p:cNvPr>
          <p:cNvSpPr/>
          <p:nvPr/>
        </p:nvSpPr>
        <p:spPr>
          <a:xfrm>
            <a:off x="2213114" y="2570923"/>
            <a:ext cx="1590260" cy="15902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B5E6BB1-6831-BD35-4FB9-470057B88EAE}"/>
              </a:ext>
            </a:extLst>
          </p:cNvPr>
          <p:cNvSpPr/>
          <p:nvPr/>
        </p:nvSpPr>
        <p:spPr>
          <a:xfrm>
            <a:off x="3803374" y="1775792"/>
            <a:ext cx="1590260" cy="15902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CF2842E-7FE8-9C62-1AB7-FEAD179240F5}"/>
              </a:ext>
            </a:extLst>
          </p:cNvPr>
          <p:cNvSpPr/>
          <p:nvPr/>
        </p:nvSpPr>
        <p:spPr>
          <a:xfrm>
            <a:off x="5393634" y="2557670"/>
            <a:ext cx="1590260" cy="15902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83ACCCB-E8C9-A464-D22A-8158B29D7FC1}"/>
              </a:ext>
            </a:extLst>
          </p:cNvPr>
          <p:cNvSpPr/>
          <p:nvPr/>
        </p:nvSpPr>
        <p:spPr>
          <a:xfrm>
            <a:off x="6944139" y="1762540"/>
            <a:ext cx="1590260" cy="15902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13B1B75-1A28-954C-C3CE-F492646C0F2E}"/>
              </a:ext>
            </a:extLst>
          </p:cNvPr>
          <p:cNvSpPr/>
          <p:nvPr/>
        </p:nvSpPr>
        <p:spPr>
          <a:xfrm>
            <a:off x="8507895" y="2557670"/>
            <a:ext cx="1590260" cy="15902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EE0AFF7-05D2-E88D-7712-9A2B46DDDADA}"/>
              </a:ext>
            </a:extLst>
          </p:cNvPr>
          <p:cNvSpPr/>
          <p:nvPr/>
        </p:nvSpPr>
        <p:spPr>
          <a:xfrm>
            <a:off x="10098157" y="1775792"/>
            <a:ext cx="1590260" cy="15902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34C0318-C46B-E54A-32E5-DB1B4B40F215}"/>
              </a:ext>
            </a:extLst>
          </p:cNvPr>
          <p:cNvCxnSpPr/>
          <p:nvPr/>
        </p:nvCxnSpPr>
        <p:spPr>
          <a:xfrm>
            <a:off x="1431236" y="3366052"/>
            <a:ext cx="0" cy="1868557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3C27A3C-67FA-5034-A221-FDF59EE38D9E}"/>
              </a:ext>
            </a:extLst>
          </p:cNvPr>
          <p:cNvCxnSpPr/>
          <p:nvPr/>
        </p:nvCxnSpPr>
        <p:spPr>
          <a:xfrm>
            <a:off x="3008245" y="3591339"/>
            <a:ext cx="0" cy="1868557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EAF9054-D44F-8E5D-C068-5B4B701D68C0}"/>
              </a:ext>
            </a:extLst>
          </p:cNvPr>
          <p:cNvCxnSpPr/>
          <p:nvPr/>
        </p:nvCxnSpPr>
        <p:spPr>
          <a:xfrm>
            <a:off x="7712766" y="3352800"/>
            <a:ext cx="0" cy="18685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2929D80-A827-9800-91C5-D8ABE679C18E}"/>
              </a:ext>
            </a:extLst>
          </p:cNvPr>
          <p:cNvCxnSpPr/>
          <p:nvPr/>
        </p:nvCxnSpPr>
        <p:spPr>
          <a:xfrm>
            <a:off x="10853531" y="3260035"/>
            <a:ext cx="0" cy="18685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8BAE8F-692B-9DC1-4643-F89219E2DD0E}"/>
              </a:ext>
            </a:extLst>
          </p:cNvPr>
          <p:cNvCxnSpPr/>
          <p:nvPr/>
        </p:nvCxnSpPr>
        <p:spPr>
          <a:xfrm>
            <a:off x="9303025" y="3260035"/>
            <a:ext cx="0" cy="18685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E3DDD44-9891-F144-312C-EAEF2E6783DE}"/>
              </a:ext>
            </a:extLst>
          </p:cNvPr>
          <p:cNvCxnSpPr/>
          <p:nvPr/>
        </p:nvCxnSpPr>
        <p:spPr>
          <a:xfrm>
            <a:off x="4585252" y="3286539"/>
            <a:ext cx="0" cy="1868557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37B9563-D80C-A640-8838-6A95C9E8E51D}"/>
              </a:ext>
            </a:extLst>
          </p:cNvPr>
          <p:cNvCxnSpPr/>
          <p:nvPr/>
        </p:nvCxnSpPr>
        <p:spPr>
          <a:xfrm>
            <a:off x="6188764" y="3485321"/>
            <a:ext cx="0" cy="18685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19FDCDD8-96EF-C89D-8803-1AFF697D16D6}"/>
              </a:ext>
            </a:extLst>
          </p:cNvPr>
          <p:cNvSpPr/>
          <p:nvPr/>
        </p:nvSpPr>
        <p:spPr>
          <a:xfrm>
            <a:off x="636106" y="5128592"/>
            <a:ext cx="1590260" cy="5300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Jan 2023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BE18730-A7A2-B594-3D1A-8E4442696FD8}"/>
              </a:ext>
            </a:extLst>
          </p:cNvPr>
          <p:cNvSpPr/>
          <p:nvPr/>
        </p:nvSpPr>
        <p:spPr>
          <a:xfrm>
            <a:off x="2226367" y="5128592"/>
            <a:ext cx="1590260" cy="5300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Spring/Summer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4385B98-1B30-B6FC-0747-A6F2D3EAEA32}"/>
              </a:ext>
            </a:extLst>
          </p:cNvPr>
          <p:cNvSpPr/>
          <p:nvPr/>
        </p:nvSpPr>
        <p:spPr>
          <a:xfrm>
            <a:off x="3816627" y="5128592"/>
            <a:ext cx="1590260" cy="5300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Fall 2023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3728FF8-FB34-C243-B1A8-AFD1EAB06852}"/>
              </a:ext>
            </a:extLst>
          </p:cNvPr>
          <p:cNvSpPr/>
          <p:nvPr/>
        </p:nvSpPr>
        <p:spPr>
          <a:xfrm>
            <a:off x="5380384" y="5128592"/>
            <a:ext cx="1590260" cy="5300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Early 2024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E147B3F-0E76-4F41-440D-0CEEFA430BD8}"/>
              </a:ext>
            </a:extLst>
          </p:cNvPr>
          <p:cNvSpPr/>
          <p:nvPr/>
        </p:nvSpPr>
        <p:spPr>
          <a:xfrm>
            <a:off x="6957392" y="5128592"/>
            <a:ext cx="1590260" cy="5300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July 2024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0FDCA4A-5D5C-5556-06AD-6D6DC9982C64}"/>
              </a:ext>
            </a:extLst>
          </p:cNvPr>
          <p:cNvSpPr/>
          <p:nvPr/>
        </p:nvSpPr>
        <p:spPr>
          <a:xfrm>
            <a:off x="8521148" y="5128592"/>
            <a:ext cx="1590260" cy="5300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2024-2027</a:t>
            </a:r>
          </a:p>
        </p:txBody>
      </p:sp>
      <p:sp>
        <p:nvSpPr>
          <p:cNvPr id="31" name="Pentagon 30">
            <a:extLst>
              <a:ext uri="{FF2B5EF4-FFF2-40B4-BE49-F238E27FC236}">
                <a16:creationId xmlns:a16="http://schemas.microsoft.com/office/drawing/2014/main" id="{91BFF193-826D-CB19-FA19-8136620C74C6}"/>
              </a:ext>
            </a:extLst>
          </p:cNvPr>
          <p:cNvSpPr/>
          <p:nvPr/>
        </p:nvSpPr>
        <p:spPr>
          <a:xfrm>
            <a:off x="10084905" y="5128592"/>
            <a:ext cx="1590260" cy="530087"/>
          </a:xfrm>
          <a:prstGeom prst="homePlate">
            <a:avLst>
              <a:gd name="adj" fmla="val 325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2027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42C0D8-8EBC-411B-DAF1-74FEC69C4365}"/>
              </a:ext>
            </a:extLst>
          </p:cNvPr>
          <p:cNvSpPr txBox="1"/>
          <p:nvPr/>
        </p:nvSpPr>
        <p:spPr>
          <a:xfrm>
            <a:off x="2229996" y="3181606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Consultation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A8A83FB-5203-1218-BC96-96124C93EA4B}"/>
              </a:ext>
            </a:extLst>
          </p:cNvPr>
          <p:cNvSpPr txBox="1"/>
          <p:nvPr/>
        </p:nvSpPr>
        <p:spPr>
          <a:xfrm>
            <a:off x="3921522" y="2214154"/>
            <a:ext cx="1353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Public </a:t>
            </a:r>
          </a:p>
          <a:p>
            <a:pPr algn="ctr"/>
            <a:r>
              <a:rPr lang="en-US" sz="20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comment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9744BBC-B6A2-8E40-AAF1-6D8876105BD4}"/>
              </a:ext>
            </a:extLst>
          </p:cNvPr>
          <p:cNvSpPr txBox="1"/>
          <p:nvPr/>
        </p:nvSpPr>
        <p:spPr>
          <a:xfrm>
            <a:off x="5463639" y="2862327"/>
            <a:ext cx="14350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Parish </a:t>
            </a:r>
            <a:br>
              <a:rPr lang="en-US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r>
              <a:rPr lang="en-US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families</a:t>
            </a:r>
            <a:br>
              <a:rPr lang="en-US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r>
              <a:rPr lang="en-US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announced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08F0272-FF75-B755-0270-2104E3610B18}"/>
              </a:ext>
            </a:extLst>
          </p:cNvPr>
          <p:cNvSpPr txBox="1"/>
          <p:nvPr/>
        </p:nvSpPr>
        <p:spPr>
          <a:xfrm>
            <a:off x="7170363" y="2060265"/>
            <a:ext cx="1162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Parish </a:t>
            </a:r>
            <a:br>
              <a:rPr lang="en-US" sz="20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r>
              <a:rPr lang="en-US" sz="20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families</a:t>
            </a:r>
            <a:br>
              <a:rPr lang="en-US" sz="20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r>
              <a:rPr lang="en-US" sz="20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form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CB54ADB-E3CC-4A88-F56D-E53424F2F1CC}"/>
              </a:ext>
            </a:extLst>
          </p:cNvPr>
          <p:cNvSpPr txBox="1"/>
          <p:nvPr/>
        </p:nvSpPr>
        <p:spPr>
          <a:xfrm>
            <a:off x="8722257" y="2715217"/>
            <a:ext cx="11673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Parish </a:t>
            </a:r>
            <a:br>
              <a:rPr lang="en-US" sz="20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r>
              <a:rPr lang="en-US" sz="20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families</a:t>
            </a:r>
            <a:br>
              <a:rPr lang="en-US" sz="20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r>
              <a:rPr lang="en-US" sz="20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discern </a:t>
            </a:r>
          </a:p>
          <a:p>
            <a:pPr algn="ctr"/>
            <a:r>
              <a:rPr lang="en-US" sz="20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&amp; plan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9DFB4B2-BE68-BB09-715A-36CB3E5C905A}"/>
              </a:ext>
            </a:extLst>
          </p:cNvPr>
          <p:cNvSpPr txBox="1"/>
          <p:nvPr/>
        </p:nvSpPr>
        <p:spPr>
          <a:xfrm>
            <a:off x="10302416" y="2214153"/>
            <a:ext cx="11817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Form</a:t>
            </a:r>
            <a:br>
              <a:rPr lang="en-US" sz="20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r>
              <a:rPr lang="en-US" sz="2000" b="1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1 Parish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582AA834-6E8E-CBC8-39E1-81BE8CB4C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5406" y="6187418"/>
            <a:ext cx="2434046" cy="6549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91F653-CE37-CD5D-DAB7-790F2ED320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548" y="6515113"/>
            <a:ext cx="9107352" cy="11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065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6FF4806-BFCF-41E8-8A8F-1989DF87A2AA}"/>
              </a:ext>
            </a:extLst>
          </p:cNvPr>
          <p:cNvSpPr/>
          <p:nvPr/>
        </p:nvSpPr>
        <p:spPr>
          <a:xfrm>
            <a:off x="4764504" y="0"/>
            <a:ext cx="742749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A349F4-2C97-4CA6-88E3-24435EA17D1A}"/>
              </a:ext>
            </a:extLst>
          </p:cNvPr>
          <p:cNvSpPr txBox="1"/>
          <p:nvPr/>
        </p:nvSpPr>
        <p:spPr>
          <a:xfrm>
            <a:off x="575733" y="1622544"/>
            <a:ext cx="3526930" cy="230832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6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 to keep in mind:</a:t>
            </a:r>
          </a:p>
          <a:p>
            <a:pPr algn="r"/>
            <a:r>
              <a:rPr lang="en-US" sz="3600" b="1">
                <a:solidFill>
                  <a:srgbClr val="19A9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becoming a parish family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781C452-E46D-662F-8F30-9ED1EFCBEEAC}"/>
              </a:ext>
            </a:extLst>
          </p:cNvPr>
          <p:cNvGrpSpPr/>
          <p:nvPr/>
        </p:nvGrpSpPr>
        <p:grpSpPr>
          <a:xfrm flipH="1">
            <a:off x="4528776" y="0"/>
            <a:ext cx="240629" cy="6858000"/>
            <a:chOff x="2113721" y="0"/>
            <a:chExt cx="400126" cy="685800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9E56932-AA14-8E33-AE99-03CC057F685C}"/>
                </a:ext>
              </a:extLst>
            </p:cNvPr>
            <p:cNvSpPr/>
            <p:nvPr/>
          </p:nvSpPr>
          <p:spPr>
            <a:xfrm flipH="1">
              <a:off x="2113721" y="0"/>
              <a:ext cx="31733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6BE67F7-6E10-CA03-8FC0-AC85BD9067B0}"/>
                </a:ext>
              </a:extLst>
            </p:cNvPr>
            <p:cNvSpPr/>
            <p:nvPr/>
          </p:nvSpPr>
          <p:spPr>
            <a:xfrm flipH="1">
              <a:off x="2392662" y="0"/>
              <a:ext cx="121185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AA63298-0181-8457-35B4-DDC96A2A6439}"/>
              </a:ext>
            </a:extLst>
          </p:cNvPr>
          <p:cNvSpPr txBox="1"/>
          <p:nvPr/>
        </p:nvSpPr>
        <p:spPr>
          <a:xfrm>
            <a:off x="5084192" y="164429"/>
            <a:ext cx="6532075" cy="8525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Parishes will join under one structure – called a parish family – with one pastor and one or more parochial vicars.</a:t>
            </a:r>
          </a:p>
          <a:p>
            <a:pPr>
              <a:buClr>
                <a:schemeClr val="accent3"/>
              </a:buClr>
              <a:buSzPct val="125000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Most priests will move in this process, which mean most people will have a new pastor. </a:t>
            </a:r>
            <a:b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As of July 1, 2024, changes to staff structure, building use, etc. are unlikely to occur. These changes will be discerned over the next three years at the local level.</a:t>
            </a: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No churches will close as of July 1, 2024. Parish families may decide to close one or more churches after ongoing local discernment. </a:t>
            </a:r>
            <a:b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>
              <a:buClr>
                <a:schemeClr val="accent3"/>
              </a:buClr>
              <a:buSzPct val="125000"/>
            </a:pPr>
            <a:endParaRPr lang="en-US" sz="2000" dirty="0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183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6FF4806-BFCF-41E8-8A8F-1989DF87A2AA}"/>
              </a:ext>
            </a:extLst>
          </p:cNvPr>
          <p:cNvSpPr/>
          <p:nvPr/>
        </p:nvSpPr>
        <p:spPr>
          <a:xfrm>
            <a:off x="4764504" y="0"/>
            <a:ext cx="742749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A349F4-2C97-4CA6-88E3-24435EA17D1A}"/>
              </a:ext>
            </a:extLst>
          </p:cNvPr>
          <p:cNvSpPr txBox="1"/>
          <p:nvPr/>
        </p:nvSpPr>
        <p:spPr>
          <a:xfrm>
            <a:off x="620889" y="1102413"/>
            <a:ext cx="3481774" cy="286232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6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 to keep in mind:</a:t>
            </a:r>
          </a:p>
          <a:p>
            <a:pPr algn="r"/>
            <a:r>
              <a:rPr lang="en-US" sz="3600" b="1">
                <a:solidFill>
                  <a:srgbClr val="19A9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becoming one  canonical parish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781C452-E46D-662F-8F30-9ED1EFCBEEAC}"/>
              </a:ext>
            </a:extLst>
          </p:cNvPr>
          <p:cNvGrpSpPr/>
          <p:nvPr/>
        </p:nvGrpSpPr>
        <p:grpSpPr>
          <a:xfrm flipH="1">
            <a:off x="4528776" y="0"/>
            <a:ext cx="240629" cy="6858000"/>
            <a:chOff x="2113721" y="0"/>
            <a:chExt cx="400126" cy="685800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9E56932-AA14-8E33-AE99-03CC057F685C}"/>
                </a:ext>
              </a:extLst>
            </p:cNvPr>
            <p:cNvSpPr/>
            <p:nvPr/>
          </p:nvSpPr>
          <p:spPr>
            <a:xfrm flipH="1">
              <a:off x="2113721" y="0"/>
              <a:ext cx="31733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6BE67F7-6E10-CA03-8FC0-AC85BD9067B0}"/>
                </a:ext>
              </a:extLst>
            </p:cNvPr>
            <p:cNvSpPr/>
            <p:nvPr/>
          </p:nvSpPr>
          <p:spPr>
            <a:xfrm flipH="1">
              <a:off x="2392662" y="0"/>
              <a:ext cx="121185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1">
            <a:extLst>
              <a:ext uri="{FF2B5EF4-FFF2-40B4-BE49-F238E27FC236}">
                <a16:creationId xmlns:a16="http://schemas.microsoft.com/office/drawing/2014/main" id="{8AA63298-0181-8457-35B4-DDC96A2A6439}"/>
              </a:ext>
            </a:extLst>
          </p:cNvPr>
          <p:cNvSpPr txBox="1"/>
          <p:nvPr/>
        </p:nvSpPr>
        <p:spPr>
          <a:xfrm>
            <a:off x="5176860" y="553627"/>
            <a:ext cx="660278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The one canonical parish refers to the community of people and not the building designated for divine worship – the church. </a:t>
            </a:r>
            <a:br>
              <a:rPr lang="en-US" sz="2400" i="1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endParaRPr lang="en-US" sz="2400" i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Churches</a:t>
            </a:r>
            <a:r>
              <a:rPr lang="en-US" sz="2400" i="1" dirty="0">
                <a:solidFill>
                  <a:schemeClr val="bg1"/>
                </a:solidFill>
                <a:latin typeface="Avenir Next LT Pro" panose="020B0504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will retain their current names, but the one canonical parish itself will receive a new name.</a:t>
            </a: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Mass and other liturgical celebrations can happen at more than one parish church.</a:t>
            </a:r>
            <a:b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The one canonical parish will not be required to centralize operations at one location, but many may choose to.</a:t>
            </a:r>
          </a:p>
        </p:txBody>
      </p:sp>
    </p:spTree>
    <p:extLst>
      <p:ext uri="{BB962C8B-B14F-4D97-AF65-F5344CB8AC3E}">
        <p14:creationId xmlns:p14="http://schemas.microsoft.com/office/powerpoint/2010/main" val="1453476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6FF4806-BFCF-41E8-8A8F-1989DF87A2AA}"/>
              </a:ext>
            </a:extLst>
          </p:cNvPr>
          <p:cNvSpPr/>
          <p:nvPr/>
        </p:nvSpPr>
        <p:spPr>
          <a:xfrm>
            <a:off x="4764505" y="0"/>
            <a:ext cx="742749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A349F4-2C97-4CA6-88E3-24435EA17D1A}"/>
              </a:ext>
            </a:extLst>
          </p:cNvPr>
          <p:cNvSpPr txBox="1"/>
          <p:nvPr/>
        </p:nvSpPr>
        <p:spPr>
          <a:xfrm>
            <a:off x="620889" y="1656411"/>
            <a:ext cx="3481774" cy="230832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6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 to keep in mind:</a:t>
            </a:r>
          </a:p>
          <a:p>
            <a:pPr algn="r"/>
            <a:r>
              <a:rPr lang="en-US" sz="3600" b="1">
                <a:solidFill>
                  <a:srgbClr val="19A9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schools in parish families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781C452-E46D-662F-8F30-9ED1EFCBEEAC}"/>
              </a:ext>
            </a:extLst>
          </p:cNvPr>
          <p:cNvGrpSpPr/>
          <p:nvPr/>
        </p:nvGrpSpPr>
        <p:grpSpPr>
          <a:xfrm flipH="1">
            <a:off x="4528776" y="0"/>
            <a:ext cx="240629" cy="6858000"/>
            <a:chOff x="2113721" y="0"/>
            <a:chExt cx="400126" cy="685800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9E56932-AA14-8E33-AE99-03CC057F685C}"/>
                </a:ext>
              </a:extLst>
            </p:cNvPr>
            <p:cNvSpPr/>
            <p:nvPr/>
          </p:nvSpPr>
          <p:spPr>
            <a:xfrm flipH="1">
              <a:off x="2113721" y="0"/>
              <a:ext cx="31733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6BE67F7-6E10-CA03-8FC0-AC85BD9067B0}"/>
                </a:ext>
              </a:extLst>
            </p:cNvPr>
            <p:cNvSpPr/>
            <p:nvPr/>
          </p:nvSpPr>
          <p:spPr>
            <a:xfrm flipH="1">
              <a:off x="2392662" y="0"/>
              <a:ext cx="121185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1">
            <a:extLst>
              <a:ext uri="{FF2B5EF4-FFF2-40B4-BE49-F238E27FC236}">
                <a16:creationId xmlns:a16="http://schemas.microsoft.com/office/drawing/2014/main" id="{8AA63298-0181-8457-35B4-DDC96A2A6439}"/>
              </a:ext>
            </a:extLst>
          </p:cNvPr>
          <p:cNvSpPr txBox="1"/>
          <p:nvPr/>
        </p:nvSpPr>
        <p:spPr>
          <a:xfrm>
            <a:off x="4984571" y="257866"/>
            <a:ext cx="6611729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The pastor assigned in July 2024 will be the leader of the schools in the parish family.</a:t>
            </a: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Schools will not be required to change their names to match the one canonical parish – though some may choose to.</a:t>
            </a:r>
            <a:b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The community may decide to change how schools are structured by maintaining, repurposing, or consolidating locations. </a:t>
            </a: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All decisions that impact parish schools will be discerned at the local parish family level with the assistance of the Office for Catholic Schools.</a:t>
            </a:r>
            <a:b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b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>
              <a:buClr>
                <a:schemeClr val="accent3"/>
              </a:buClr>
              <a:buSzPct val="125000"/>
            </a:pPr>
            <a:endParaRPr lang="en-US" sz="2000" dirty="0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294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6FF4806-BFCF-41E8-8A8F-1989DF87A2AA}"/>
              </a:ext>
            </a:extLst>
          </p:cNvPr>
          <p:cNvSpPr/>
          <p:nvPr/>
        </p:nvSpPr>
        <p:spPr>
          <a:xfrm>
            <a:off x="4764504" y="0"/>
            <a:ext cx="742749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A349F4-2C97-4CA6-88E3-24435EA17D1A}"/>
              </a:ext>
            </a:extLst>
          </p:cNvPr>
          <p:cNvSpPr txBox="1"/>
          <p:nvPr/>
        </p:nvSpPr>
        <p:spPr>
          <a:xfrm>
            <a:off x="900459" y="2210409"/>
            <a:ext cx="3202204" cy="175432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6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lose sight of </a:t>
            </a:r>
          </a:p>
          <a:p>
            <a:pPr algn="r"/>
            <a:r>
              <a:rPr lang="en-US" sz="36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WHY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781C452-E46D-662F-8F30-9ED1EFCBEEAC}"/>
              </a:ext>
            </a:extLst>
          </p:cNvPr>
          <p:cNvGrpSpPr/>
          <p:nvPr/>
        </p:nvGrpSpPr>
        <p:grpSpPr>
          <a:xfrm flipH="1">
            <a:off x="4528776" y="0"/>
            <a:ext cx="240629" cy="6858000"/>
            <a:chOff x="2113721" y="0"/>
            <a:chExt cx="400126" cy="685800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9E56932-AA14-8E33-AE99-03CC057F685C}"/>
                </a:ext>
              </a:extLst>
            </p:cNvPr>
            <p:cNvSpPr/>
            <p:nvPr/>
          </p:nvSpPr>
          <p:spPr>
            <a:xfrm flipH="1">
              <a:off x="2113721" y="0"/>
              <a:ext cx="31733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6BE67F7-6E10-CA03-8FC0-AC85BD9067B0}"/>
                </a:ext>
              </a:extLst>
            </p:cNvPr>
            <p:cNvSpPr/>
            <p:nvPr/>
          </p:nvSpPr>
          <p:spPr>
            <a:xfrm flipH="1">
              <a:off x="2392662" y="0"/>
              <a:ext cx="121185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AA63298-0181-8457-35B4-DDC96A2A6439}"/>
              </a:ext>
            </a:extLst>
          </p:cNvPr>
          <p:cNvSpPr txBox="1"/>
          <p:nvPr/>
        </p:nvSpPr>
        <p:spPr>
          <a:xfrm>
            <a:off x="5235052" y="13624"/>
            <a:ext cx="6056489" cy="9264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3"/>
              </a:buClr>
              <a:buSzPct val="125000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This effort gives us the exciting and unique opportunity to change what we’re doing.</a:t>
            </a:r>
            <a:b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Imagine vibrant parishes with full Masses, active youth groups, hospitality that welcomes those who have fallen away, outreach efforts that engage those on the margins – and much more.</a:t>
            </a: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All of this is possible. </a:t>
            </a:r>
            <a:b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Parishes exist to ignite our faith and help us share the love of Jesus Christ with everyone – even those outside our parish.</a:t>
            </a:r>
            <a:b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b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br>
              <a:rPr lang="en-US" sz="2400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342900" indent="-342900">
              <a:buClr>
                <a:schemeClr val="accent3"/>
              </a:buClr>
              <a:buSzPct val="12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>
              <a:buClr>
                <a:schemeClr val="accent3"/>
              </a:buClr>
              <a:buSzPct val="125000"/>
            </a:pPr>
            <a:endParaRPr lang="en-US" sz="2000" dirty="0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88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3AA66A7-E8D4-4D19-A21F-FE44C8C8ADFC}"/>
              </a:ext>
            </a:extLst>
          </p:cNvPr>
          <p:cNvSpPr txBox="1"/>
          <p:nvPr/>
        </p:nvSpPr>
        <p:spPr>
          <a:xfrm>
            <a:off x="3439883" y="3136612"/>
            <a:ext cx="531223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accent3"/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CLEANING SERVICES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FCF1A16-83CE-893E-D87B-A1D518E5BC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12192000" cy="6858001"/>
          </a:xfr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856E102-5BD6-4CBA-B116-2A3FC5A82171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226EE0-B87A-FE51-BACE-6201450676EE}"/>
              </a:ext>
            </a:extLst>
          </p:cNvPr>
          <p:cNvSpPr txBox="1"/>
          <p:nvPr/>
        </p:nvSpPr>
        <p:spPr>
          <a:xfrm>
            <a:off x="2974027" y="2998112"/>
            <a:ext cx="6243944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 we are here to listen to you</a:t>
            </a:r>
          </a:p>
        </p:txBody>
      </p:sp>
    </p:spTree>
    <p:extLst>
      <p:ext uri="{BB962C8B-B14F-4D97-AF65-F5344CB8AC3E}">
        <p14:creationId xmlns:p14="http://schemas.microsoft.com/office/powerpoint/2010/main" val="3412845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85197A-CE35-1FCA-04CE-4E66B9E524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50902" y="465476"/>
            <a:ext cx="10349239" cy="890588"/>
          </a:xfrm>
        </p:spPr>
        <p:txBody>
          <a:bodyPr/>
          <a:lstStyle/>
          <a:p>
            <a:r>
              <a:rPr lang="en-US">
                <a:latin typeface="+mj-lt"/>
                <a:cs typeface="Arial" panose="020B0604020202020204" pitchFamily="34" charset="0"/>
              </a:rPr>
              <a:t>Understanding Draft Parish Families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486F3-640E-BBC1-2798-4B1DDF3DE11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006542" y="1193250"/>
            <a:ext cx="9195393" cy="5429069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dirty="0">
              <a:effectLst/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b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ea typeface="Times New Roman" panose="02020603050405020304" pitchFamily="18" charset="0"/>
              </a:rPr>
            </a:br>
            <a:endParaRPr lang="en-US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</a:rPr>
              <a:t>Initial drafts were created with the assistance of the Catholic consulting firm PartnersEdge before being reviewed, updated, and approved by Oversight Committee and the Presbyteral Council.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0CC5A8-E668-8197-BF68-D8D22AEBE1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47054" y="5983341"/>
            <a:ext cx="2362066" cy="63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67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85197A-CE35-1FCA-04CE-4E66B9E524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50902" y="465476"/>
            <a:ext cx="10349239" cy="890588"/>
          </a:xfrm>
        </p:spPr>
        <p:txBody>
          <a:bodyPr/>
          <a:lstStyle/>
          <a:p>
            <a:r>
              <a:rPr lang="en-US">
                <a:latin typeface="+mj-lt"/>
                <a:cs typeface="Arial" panose="020B0604020202020204" pitchFamily="34" charset="0"/>
              </a:rPr>
              <a:t>Understanding Draft Parish Families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486F3-640E-BBC1-2798-4B1DDF3DE11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113240" y="1193250"/>
            <a:ext cx="9195393" cy="5429069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dirty="0">
              <a:latin typeface="Avenir Next LT Pro" panose="020B0504020202020204" pitchFamily="34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Multiple drafts were developed by the Oversight Committee and Presbyteral Council after successive rounds of consultatio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ea typeface="Times New Roman" panose="02020603050405020304" pitchFamily="18" charset="0"/>
              </a:rPr>
              <a:t>n with a consulting firm, chancery staff, and priests.</a:t>
            </a:r>
            <a:b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</a:rPr>
            </a:br>
            <a:endParaRPr lang="en-US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</a:rPr>
              <a:t>You are seeing draft 4 today, and it is now time to give input for the final draft.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0CC5A8-E668-8197-BF68-D8D22AEBE1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47054" y="5983341"/>
            <a:ext cx="2362066" cy="63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181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EBA1F7-2F2D-E84E-3896-D5EBAF47CD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+mj-lt"/>
                <a:cs typeface="Arial" panose="020B0604020202020204" pitchFamily="34" charset="0"/>
              </a:rPr>
              <a:t>Our Drafted Parish Family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1D24B0C-99ED-D3D7-3035-8AB92056B2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86456"/>
              </p:ext>
            </p:extLst>
          </p:nvPr>
        </p:nvGraphicFramePr>
        <p:xfrm>
          <a:off x="2321259" y="2350710"/>
          <a:ext cx="9192962" cy="3950607"/>
        </p:xfrm>
        <a:graphic>
          <a:graphicData uri="http://schemas.openxmlformats.org/drawingml/2006/table">
            <a:tbl>
              <a:tblPr firstRow="1" firstCol="1" bandRow="1"/>
              <a:tblGrid>
                <a:gridCol w="4596481">
                  <a:extLst>
                    <a:ext uri="{9D8B030D-6E8A-4147-A177-3AD203B41FA5}">
                      <a16:colId xmlns:a16="http://schemas.microsoft.com/office/drawing/2014/main" val="784597320"/>
                    </a:ext>
                  </a:extLst>
                </a:gridCol>
                <a:gridCol w="4596481">
                  <a:extLst>
                    <a:ext uri="{9D8B030D-6E8A-4147-A177-3AD203B41FA5}">
                      <a16:colId xmlns:a16="http://schemas.microsoft.com/office/drawing/2014/main" val="3828171328"/>
                    </a:ext>
                  </a:extLst>
                </a:gridCol>
              </a:tblGrid>
              <a:tr h="63872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Family #2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Family #3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5134072"/>
                  </a:ext>
                </a:extLst>
              </a:tr>
              <a:tr h="331188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Church of the Assumption, Bellingham</a:t>
                      </a:r>
                      <a:br>
                        <a:rPr lang="en-US" sz="32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2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Sacred Heart, Bellingham</a:t>
                      </a:r>
                      <a:br>
                        <a:rPr lang="en-US" sz="32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2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Viking Catholic @ WWU, Bellingham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Anne, Blaine</a:t>
                      </a:r>
                      <a:br>
                        <a:rPr lang="en-US" sz="32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2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Joachim, Lummi </a:t>
                      </a:r>
                      <a:br>
                        <a:rPr lang="en-US" sz="32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2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Joseph, Ferndale</a:t>
                      </a:r>
                      <a:br>
                        <a:rPr lang="en-US" sz="32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2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Joseph, Lynden</a:t>
                      </a:r>
                      <a:br>
                        <a:rPr lang="en-US" sz="32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2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Peter, Deming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8888600"/>
                  </a:ext>
                </a:extLst>
              </a:tr>
            </a:tbl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id="{3C1C7ED9-A7DB-19CD-F955-D6FFF49D7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1259" y="1309496"/>
            <a:ext cx="5463483" cy="1384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52352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Option #1 – Draft Proposal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465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B137783-42DA-A7CD-C599-E92947F0EC5F}"/>
              </a:ext>
            </a:extLst>
          </p:cNvPr>
          <p:cNvSpPr txBox="1"/>
          <p:nvPr/>
        </p:nvSpPr>
        <p:spPr>
          <a:xfrm>
            <a:off x="1945214" y="1339365"/>
            <a:ext cx="10110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Share your thoughts on this in round 3 of input:</a:t>
            </a:r>
            <a:endParaRPr lang="en-US" sz="1600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EBA1F7-2F2D-E84E-3896-D5EBAF47CD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+mj-lt"/>
                <a:cs typeface="Arial" panose="020B0604020202020204" pitchFamily="34" charset="0"/>
              </a:rPr>
              <a:t>Another Viable Option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0EBD1F-B79C-137A-778E-591E058ACD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235178"/>
              </p:ext>
            </p:extLst>
          </p:nvPr>
        </p:nvGraphicFramePr>
        <p:xfrm>
          <a:off x="1945214" y="1985697"/>
          <a:ext cx="9641198" cy="4515232"/>
        </p:xfrm>
        <a:graphic>
          <a:graphicData uri="http://schemas.openxmlformats.org/drawingml/2006/table">
            <a:tbl>
              <a:tblPr firstRow="1" firstCol="1" bandRow="1"/>
              <a:tblGrid>
                <a:gridCol w="4820599">
                  <a:extLst>
                    <a:ext uri="{9D8B030D-6E8A-4147-A177-3AD203B41FA5}">
                      <a16:colId xmlns:a16="http://schemas.microsoft.com/office/drawing/2014/main" val="1705014404"/>
                    </a:ext>
                  </a:extLst>
                </a:gridCol>
                <a:gridCol w="4820599">
                  <a:extLst>
                    <a:ext uri="{9D8B030D-6E8A-4147-A177-3AD203B41FA5}">
                      <a16:colId xmlns:a16="http://schemas.microsoft.com/office/drawing/2014/main" val="3123506047"/>
                    </a:ext>
                  </a:extLst>
                </a:gridCol>
              </a:tblGrid>
              <a:tr h="52129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Family #2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kern="1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Family #3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602425"/>
                  </a:ext>
                </a:extLst>
              </a:tr>
              <a:tr h="37943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Church of the Assumption, Bellingham</a:t>
                      </a:r>
                      <a:br>
                        <a:rPr lang="en-US" sz="35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5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Sacred Heart, Bellingham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Peter, Deming</a:t>
                      </a:r>
                      <a:br>
                        <a:rPr lang="en-US" sz="35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5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Viking Catholic @ WWU, Bellingham</a:t>
                      </a:r>
                      <a:br>
                        <a:rPr lang="en-US" sz="35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en-US" sz="3500" kern="1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Anne, Blaine</a:t>
                      </a:r>
                      <a:br>
                        <a:rPr lang="en-US" sz="35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5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Joachim, Lummi</a:t>
                      </a:r>
                      <a:br>
                        <a:rPr lang="en-US" sz="35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5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Joseph, Ferndale</a:t>
                      </a:r>
                      <a:br>
                        <a:rPr lang="en-US" sz="35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5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Joseph, Lynden</a:t>
                      </a:r>
                      <a:br>
                        <a:rPr lang="en-US" sz="35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5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3500" i="1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(St. Peter, Deming)</a:t>
                      </a:r>
                      <a:endParaRPr lang="en-US" sz="3500" kern="1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9438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3420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B137783-42DA-A7CD-C599-E92947F0EC5F}"/>
              </a:ext>
            </a:extLst>
          </p:cNvPr>
          <p:cNvSpPr txBox="1"/>
          <p:nvPr/>
        </p:nvSpPr>
        <p:spPr>
          <a:xfrm>
            <a:off x="1945213" y="617462"/>
            <a:ext cx="10098398" cy="625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Share your thoughts on this in round 3 of input:</a:t>
            </a:r>
          </a:p>
          <a:p>
            <a:endParaRPr lang="en-US" sz="3600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endParaRPr lang="en-US" sz="3600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endParaRPr lang="en-US" sz="3600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endParaRPr lang="en-US" sz="3600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endParaRPr lang="en-US" sz="3600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endParaRPr lang="en-US" sz="3600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br>
              <a:rPr lang="en-US" sz="36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endParaRPr lang="en-US" sz="1600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3600" b="1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(with 1 Pastor &amp; ~3 Parochial Vicars)</a:t>
            </a:r>
            <a:endParaRPr lang="en-US" sz="3600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EBA1F7-2F2D-E84E-3896-D5EBAF47CD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15913" y="99482"/>
            <a:ext cx="7313098" cy="890588"/>
          </a:xfrm>
        </p:spPr>
        <p:txBody>
          <a:bodyPr/>
          <a:lstStyle/>
          <a:p>
            <a:r>
              <a:rPr lang="en-US" dirty="0">
                <a:latin typeface="+mj-lt"/>
                <a:cs typeface="Arial" panose="020B0604020202020204" pitchFamily="34" charset="0"/>
              </a:rPr>
              <a:t>Another Viable Option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4E6B47-CD67-F2A2-05FA-9DA7AB149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63886"/>
              </p:ext>
            </p:extLst>
          </p:nvPr>
        </p:nvGraphicFramePr>
        <p:xfrm>
          <a:off x="2029435" y="1407696"/>
          <a:ext cx="9713386" cy="4498040"/>
        </p:xfrm>
        <a:graphic>
          <a:graphicData uri="http://schemas.openxmlformats.org/drawingml/2006/table">
            <a:tbl>
              <a:tblPr firstRow="1" firstCol="1" bandRow="1"/>
              <a:tblGrid>
                <a:gridCol w="9713386">
                  <a:extLst>
                    <a:ext uri="{9D8B030D-6E8A-4147-A177-3AD203B41FA5}">
                      <a16:colId xmlns:a16="http://schemas.microsoft.com/office/drawing/2014/main" val="3769564662"/>
                    </a:ext>
                  </a:extLst>
                </a:gridCol>
              </a:tblGrid>
              <a:tr h="4211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Family #2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7846196"/>
                  </a:ext>
                </a:extLst>
              </a:tr>
              <a:tr h="40305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Church of the Assumption, Bellingham</a:t>
                      </a:r>
                      <a:br>
                        <a:rPr lang="en-US" sz="3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Sacred Heart, Bellingham</a:t>
                      </a:r>
                      <a:br>
                        <a:rPr lang="en-US" sz="3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Anne, Blaine</a:t>
                      </a:r>
                      <a:br>
                        <a:rPr lang="en-US" sz="3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Joachim, Lummi</a:t>
                      </a:r>
                      <a:br>
                        <a:rPr lang="en-US" sz="3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Joseph, Ferndale</a:t>
                      </a:r>
                      <a:br>
                        <a:rPr lang="en-US" sz="3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Joseph, Lynden</a:t>
                      </a:r>
                      <a:br>
                        <a:rPr lang="en-US" sz="3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Peter, Deming</a:t>
                      </a:r>
                      <a:br>
                        <a:rPr lang="en-US" sz="3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Viking Catholic @ WWU, Bellingham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4971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28476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85197A-CE35-1FCA-04CE-4E66B9E524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54087" y="556682"/>
            <a:ext cx="10137913" cy="890588"/>
          </a:xfrm>
        </p:spPr>
        <p:txBody>
          <a:bodyPr/>
          <a:lstStyle/>
          <a:p>
            <a:r>
              <a:rPr lang="en-US" dirty="0">
                <a:latin typeface="+mj-lt"/>
                <a:cs typeface="Arial" panose="020B0604020202020204" pitchFamily="34" charset="0"/>
              </a:rPr>
              <a:t>Listening to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486F3-640E-BBC1-2798-4B1DDF3DE11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216149" y="1359484"/>
            <a:ext cx="7961522" cy="4724400"/>
          </a:xfrm>
        </p:spPr>
        <p:txBody>
          <a:bodyPr>
            <a:normAutofit/>
          </a:bodyPr>
          <a:lstStyle/>
          <a:p>
            <a:pPr marL="517525" indent="-517525"/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Your voice is important.</a:t>
            </a:r>
            <a:b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517525" indent="-517525"/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We will break into small groups for our input on the drafted parish families.</a:t>
            </a:r>
            <a:b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517525" indent="-517525"/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Each will have a notetaker who will capture the conversation.</a:t>
            </a:r>
            <a:b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517525" indent="-517525"/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These notes will be sent into the Chancery to be processed. Pastoral Council will also review all input.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0CC5A8-E668-8197-BF68-D8D22AEBE1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43110" y="5971142"/>
            <a:ext cx="2362066" cy="63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446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85197A-CE35-1FCA-04CE-4E66B9E524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15912" y="556682"/>
            <a:ext cx="9689264" cy="890588"/>
          </a:xfrm>
        </p:spPr>
        <p:txBody>
          <a:bodyPr/>
          <a:lstStyle/>
          <a:p>
            <a:r>
              <a:rPr lang="en-US">
                <a:latin typeface="+mj-lt"/>
                <a:cs typeface="Arial" panose="020B0604020202020204" pitchFamily="34" charset="0"/>
              </a:rPr>
              <a:t>What will happen with the feedback?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486F3-640E-BBC1-2798-4B1DDF3DE11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216149" y="1312379"/>
            <a:ext cx="9269998" cy="4724400"/>
          </a:xfrm>
        </p:spPr>
        <p:txBody>
          <a:bodyPr>
            <a:normAutofit/>
          </a:bodyPr>
          <a:lstStyle/>
          <a:p>
            <a:pPr marL="463550" indent="-463550"/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</a:rPr>
              <a:t>All feedback will be read by at least two people (at the Chancery level).</a:t>
            </a:r>
            <a:b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</a:rPr>
            </a:br>
            <a:endParaRPr lang="en-US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</a:endParaRPr>
          </a:p>
          <a:p>
            <a:pPr marL="463550" indent="-463550"/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</a:rPr>
              <a:t>A synthesis will be created for each draft family, to capture general and specific suggestions/comments for the Oversight Committee, Presbyteral Council, and Archbishop Etienne as the final draft of the parish families is prepared. </a:t>
            </a:r>
          </a:p>
          <a:p>
            <a:pPr marL="463550" indent="-463550"/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</a:rPr>
              <a:t>There will be an online submission form at www.archseattle.org/partners if you have more to share (or if you know people who couldn’t join us.)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0CC5A8-E668-8197-BF68-D8D22AEBE1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43110" y="5971142"/>
            <a:ext cx="2362066" cy="63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2649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3AA66A7-E8D4-4D19-A21F-FE44C8C8ADFC}"/>
              </a:ext>
            </a:extLst>
          </p:cNvPr>
          <p:cNvSpPr txBox="1"/>
          <p:nvPr/>
        </p:nvSpPr>
        <p:spPr>
          <a:xfrm>
            <a:off x="3439883" y="3136612"/>
            <a:ext cx="531223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accent3"/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CLEANING SERVICES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FCF1A16-83CE-893E-D87B-A1D518E5BC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856E102-5BD6-4CBA-B116-2A3FC5A82171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226EE0-B87A-FE51-BACE-6201450676EE}"/>
              </a:ext>
            </a:extLst>
          </p:cNvPr>
          <p:cNvSpPr txBox="1"/>
          <p:nvPr/>
        </p:nvSpPr>
        <p:spPr>
          <a:xfrm>
            <a:off x="2316481" y="2798058"/>
            <a:ext cx="7559039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 for today’s </a:t>
            </a:r>
            <a:b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 session</a:t>
            </a:r>
          </a:p>
        </p:txBody>
      </p:sp>
    </p:spTree>
    <p:extLst>
      <p:ext uri="{BB962C8B-B14F-4D97-AF65-F5344CB8AC3E}">
        <p14:creationId xmlns:p14="http://schemas.microsoft.com/office/powerpoint/2010/main" val="42851784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5A1DC0-0EF4-FF7E-8345-9B95052D5D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24881" y="868203"/>
            <a:ext cx="6207890" cy="5121594"/>
          </a:xfrm>
        </p:spPr>
        <p:txBody>
          <a:bodyPr/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venir Next LT Pro" panose="020B0504020202020204" pitchFamily="34" charset="0"/>
              </a:rPr>
              <a:t>L</a:t>
            </a:r>
            <a:r>
              <a:rPr lang="en-US" b="0" i="0" dirty="0">
                <a:solidFill>
                  <a:srgbClr val="000000"/>
                </a:solidFill>
                <a:effectLst/>
                <a:latin typeface="Avenir Next LT Pro" panose="020B0504020202020204" pitchFamily="34" charset="0"/>
              </a:rPr>
              <a:t>istening is a profound </a:t>
            </a:r>
            <a:r>
              <a:rPr lang="en-US" b="1" i="0" dirty="0">
                <a:solidFill>
                  <a:srgbClr val="000000"/>
                </a:solidFill>
                <a:effectLst/>
                <a:latin typeface="Avenir Next LT Pro" panose="020B0504020202020204" pitchFamily="34" charset="0"/>
              </a:rPr>
              <a:t>welcome </a:t>
            </a:r>
            <a:r>
              <a:rPr lang="en-US" b="0" i="0" dirty="0">
                <a:solidFill>
                  <a:srgbClr val="000000"/>
                </a:solidFill>
                <a:effectLst/>
                <a:latin typeface="Avenir Next LT Pro" panose="020B0504020202020204" pitchFamily="34" charset="0"/>
              </a:rPr>
              <a:t>of the other person in his or her radical uniqueness. </a:t>
            </a:r>
            <a:endParaRPr lang="en-US" sz="3200" b="0" i="0" dirty="0">
              <a:solidFill>
                <a:srgbClr val="000000"/>
              </a:solidFill>
              <a:effectLst/>
              <a:latin typeface="Avenir Next LT Pro" panose="020B050402020202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venir Next LT Pro" panose="020B0504020202020204" pitchFamily="34" charset="0"/>
              </a:rPr>
              <a:t>This intentional welcome is rooted in an expectation that the </a:t>
            </a:r>
            <a:r>
              <a:rPr lang="en-US" b="1" i="0" dirty="0">
                <a:solidFill>
                  <a:srgbClr val="000000"/>
                </a:solidFill>
                <a:effectLst/>
                <a:latin typeface="Avenir Next LT Pro" panose="020B0504020202020204" pitchFamily="34" charset="0"/>
              </a:rPr>
              <a:t>Holy</a:t>
            </a:r>
            <a:r>
              <a:rPr lang="en-US" b="0" i="0" dirty="0">
                <a:solidFill>
                  <a:srgbClr val="000000"/>
                </a:solidFill>
                <a:effectLst/>
                <a:latin typeface="Avenir Next LT Pro" panose="020B0504020202020204" pitchFamily="34" charset="0"/>
              </a:rPr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Avenir Next LT Pro" panose="020B0504020202020204" pitchFamily="34" charset="0"/>
              </a:rPr>
              <a:t>Spirit is present when we are speaking to each other</a:t>
            </a:r>
            <a:r>
              <a:rPr lang="en-US" b="0" i="0" dirty="0">
                <a:solidFill>
                  <a:srgbClr val="000000"/>
                </a:solidFill>
                <a:effectLst/>
                <a:latin typeface="Avenir Next LT Pro" panose="020B0504020202020204" pitchFamily="34" charset="0"/>
              </a:rPr>
              <a:t>. </a:t>
            </a:r>
            <a:endParaRPr lang="en-US" sz="3200" b="0" i="0" dirty="0">
              <a:solidFill>
                <a:srgbClr val="000000"/>
              </a:solidFill>
              <a:effectLst/>
              <a:latin typeface="Avenir Next LT Pro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venir Next LT Pro" panose="020B0504020202020204" pitchFamily="34" charset="0"/>
              </a:rPr>
              <a:t>When you are not speaking, </a:t>
            </a:r>
            <a:r>
              <a:rPr lang="en-US" b="1" i="0" dirty="0">
                <a:solidFill>
                  <a:srgbClr val="000000"/>
                </a:solidFill>
                <a:effectLst/>
                <a:latin typeface="Avenir Next LT Pro" panose="020B0504020202020204" pitchFamily="34" charset="0"/>
              </a:rPr>
              <a:t>active listening </a:t>
            </a:r>
            <a:r>
              <a:rPr lang="en-US" b="0" i="0" dirty="0">
                <a:solidFill>
                  <a:srgbClr val="000000"/>
                </a:solidFill>
                <a:effectLst/>
                <a:latin typeface="Avenir Next LT Pro" panose="020B0504020202020204" pitchFamily="34" charset="0"/>
              </a:rPr>
              <a:t>is your main role.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venir Next LT Pro" panose="020B0504020202020204" pitchFamily="34" charset="0"/>
              </a:rPr>
              <a:t>Active listening is demanding. It requires humility, openness, patience, and involvement.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venir Next LT Pro" panose="020B0504020202020204" pitchFamily="34" charset="0"/>
              </a:rPr>
              <a:t>It means </a:t>
            </a:r>
            <a:r>
              <a:rPr lang="en-US" b="1" i="0" dirty="0">
                <a:solidFill>
                  <a:srgbClr val="000000"/>
                </a:solidFill>
                <a:effectLst/>
                <a:latin typeface="Avenir Next LT Pro" panose="020B0504020202020204" pitchFamily="34" charset="0"/>
              </a:rPr>
              <a:t>listening to the other now as he or she is speaking</a:t>
            </a:r>
            <a:r>
              <a:rPr lang="en-US" b="0" i="0" dirty="0">
                <a:solidFill>
                  <a:srgbClr val="000000"/>
                </a:solidFill>
                <a:effectLst/>
                <a:latin typeface="Avenir Next LT Pro" panose="020B0504020202020204" pitchFamily="34" charset="0"/>
              </a:rPr>
              <a:t>, and not concentrating on what one will say next. </a:t>
            </a:r>
            <a:endParaRPr lang="en-US" b="1" dirty="0">
              <a:latin typeface="Avenir Next LT Pro" panose="020B05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F163F-504B-C975-CDF7-5B3D578337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38107" y="2785838"/>
            <a:ext cx="3266840" cy="2661068"/>
          </a:xfrm>
        </p:spPr>
        <p:txBody>
          <a:bodyPr/>
          <a:lstStyle/>
          <a:p>
            <a:pPr algn="ctr"/>
            <a:r>
              <a:rPr lang="en-US" sz="2800" dirty="0">
                <a:latin typeface="+mn-lt"/>
              </a:rPr>
              <a:t>Active listening is the foundation of prayerful listening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3A4D39C-A9C9-6F3D-6FE1-C5DBE5B72503}"/>
              </a:ext>
            </a:extLst>
          </p:cNvPr>
          <p:cNvSpPr txBox="1">
            <a:spLocks/>
          </p:cNvSpPr>
          <p:nvPr/>
        </p:nvSpPr>
        <p:spPr>
          <a:xfrm>
            <a:off x="181193" y="1411094"/>
            <a:ext cx="4632325" cy="890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3"/>
                </a:solidFill>
                <a:latin typeface="Avenir Next" panose="020B05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Spiritual Conversations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76E790-58AF-CAD8-A9EB-AEAD5D501B18}"/>
              </a:ext>
            </a:extLst>
          </p:cNvPr>
          <p:cNvSpPr txBox="1"/>
          <p:nvPr/>
        </p:nvSpPr>
        <p:spPr>
          <a:xfrm>
            <a:off x="5062330" y="91429"/>
            <a:ext cx="71296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8BC53F"/>
                </a:solidFill>
                <a:latin typeface="+mj-lt"/>
              </a:rPr>
              <a:t>Goal: Understand others as they are </a:t>
            </a:r>
            <a:endParaRPr lang="en-US" sz="2000" b="1">
              <a:solidFill>
                <a:srgbClr val="8BC53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51525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85197A-CE35-1FCA-04CE-4E66B9E524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50903" y="465476"/>
            <a:ext cx="8887516" cy="890588"/>
          </a:xfrm>
        </p:spPr>
        <p:txBody>
          <a:bodyPr/>
          <a:lstStyle/>
          <a:p>
            <a:r>
              <a:rPr lang="en-US" dirty="0">
                <a:latin typeface="+mj-lt"/>
                <a:cs typeface="Arial" panose="020B0604020202020204" pitchFamily="34" charset="0"/>
              </a:rPr>
              <a:t>Guidelines for Prayerful Listening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486F3-640E-BBC1-2798-4B1DDF3DE11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202459" y="1193250"/>
            <a:ext cx="9195393" cy="5429069"/>
          </a:xfrm>
        </p:spPr>
        <p:txBody>
          <a:bodyPr>
            <a:normAutofit fontScale="92500" lnSpcReduction="10000"/>
          </a:bodyPr>
          <a:lstStyle/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Listen generously without needing to respond.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Please refrain from cross talk and/or judgment.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Share from your own experience.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Be mindful of the amount of time we speak. 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ea typeface="Times New Roman" panose="02020603050405020304" pitchFamily="18" charset="0"/>
              </a:rPr>
              <a:t>D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iversity in perspectives and backgrounds is a gift.  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ea typeface="Times New Roman" panose="02020603050405020304" pitchFamily="18" charset="0"/>
              </a:rPr>
              <a:t>H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onor confidentiality: “what’s said stays,” and “what’s learned goes.”  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Everyone has something valuable to offer. </a:t>
            </a:r>
            <a:endParaRPr lang="en-US" dirty="0">
              <a:solidFill>
                <a:schemeClr val="bg2">
                  <a:lumMod val="10000"/>
                </a:schemeClr>
              </a:solidFill>
              <a:effectLst/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Continue to share even if someone else has already shared this idea, this is because even though the thoughts are the same, each person communicates differently. 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dirty="0">
              <a:solidFill>
                <a:schemeClr val="bg2">
                  <a:lumMod val="10000"/>
                </a:schemeClr>
              </a:solidFill>
              <a:effectLst/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dirty="0">
              <a:effectLst/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None/>
            </a:pPr>
            <a:endParaRPr lang="en-US" sz="2400" dirty="0">
              <a:latin typeface="Avenir Next LT Pro" panose="020B05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0CC5A8-E668-8197-BF68-D8D22AEBE1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47054" y="5983341"/>
            <a:ext cx="2362066" cy="63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278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5A1DC0-0EF4-FF7E-8345-9B95052D5D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03831" y="185268"/>
            <a:ext cx="6591888" cy="5481946"/>
          </a:xfrm>
        </p:spPr>
        <p:txBody>
          <a:bodyPr/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</a:rPr>
              <a:t>Each person has equal time to share.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2">
                    <a:lumMod val="10000"/>
                  </a:schemeClr>
                </a:solidFill>
                <a:effectLst/>
                <a:latin typeface="Avenir Next LT Pro" panose="020B0504020202020204" pitchFamily="34" charset="0"/>
              </a:rPr>
              <a:t>After everyone shares, there is no conversation or response. Sit in silence for a moment, then the next person shares </a:t>
            </a:r>
            <a:r>
              <a:rPr lang="en-US" b="0" i="1" dirty="0">
                <a:solidFill>
                  <a:schemeClr val="bg2">
                    <a:lumMod val="10000"/>
                  </a:schemeClr>
                </a:solidFill>
                <a:effectLst/>
                <a:latin typeface="Avenir Next LT Pro" panose="020B0504020202020204" pitchFamily="34" charset="0"/>
              </a:rPr>
              <a:t>(this also gives time to the notetaker)</a:t>
            </a:r>
            <a:r>
              <a:rPr lang="en-US" b="0" i="0" dirty="0">
                <a:solidFill>
                  <a:schemeClr val="bg2">
                    <a:lumMod val="10000"/>
                  </a:schemeClr>
                </a:solidFill>
                <a:effectLst/>
                <a:latin typeface="Avenir Next LT Pro" panose="020B0504020202020204" pitchFamily="34" charset="0"/>
              </a:rPr>
              <a:t>.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</a:rPr>
              <a:t>After Round One, each person shares 1 thing that is resonating for them - one sentence, or even one word.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2">
                    <a:lumMod val="10000"/>
                  </a:schemeClr>
                </a:solidFill>
                <a:effectLst/>
                <a:latin typeface="Avenir Next LT Pro" panose="020B0504020202020204" pitchFamily="34" charset="0"/>
              </a:rPr>
              <a:t>The second round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</a:rPr>
              <a:t>of listening follows the same pattern.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2">
                    <a:lumMod val="10000"/>
                  </a:schemeClr>
                </a:solidFill>
                <a:effectLst/>
                <a:latin typeface="Avenir Next LT Pro" panose="020B0504020202020204" pitchFamily="34" charset="0"/>
              </a:rPr>
              <a:t>The small group gathering ends with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</a:rPr>
              <a:t>time for free conversation and back-and-forth.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2">
                    <a:lumMod val="10000"/>
                  </a:schemeClr>
                </a:solidFill>
                <a:effectLst/>
                <a:latin typeface="Avenir Next LT Pro" panose="020B0504020202020204" pitchFamily="34" charset="0"/>
              </a:rPr>
              <a:t>An hour is provided for small group listening, then prayer with large group.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Please note, the facilitator may provide additional information or clarify a misunderstanding at the end of each round.</a:t>
            </a:r>
            <a:endParaRPr lang="en-US" dirty="0">
              <a:solidFill>
                <a:schemeClr val="bg2">
                  <a:lumMod val="10000"/>
                </a:schemeClr>
              </a:solidFill>
              <a:effectLst/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US" sz="2500" b="0" i="0" dirty="0">
              <a:solidFill>
                <a:schemeClr val="bg2">
                  <a:lumMod val="10000"/>
                </a:schemeClr>
              </a:solidFill>
              <a:effectLst/>
              <a:latin typeface="Avenir Next LT Pro" panose="020B050402020202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3A4D39C-A9C9-6F3D-6FE1-C5DBE5B72503}"/>
              </a:ext>
            </a:extLst>
          </p:cNvPr>
          <p:cNvSpPr txBox="1">
            <a:spLocks/>
          </p:cNvSpPr>
          <p:nvPr/>
        </p:nvSpPr>
        <p:spPr>
          <a:xfrm>
            <a:off x="184173" y="516572"/>
            <a:ext cx="4632325" cy="890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3"/>
                </a:solidFill>
                <a:latin typeface="Avenir Next" panose="020B05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</a:rPr>
              <a:t>A Synodal Model of Listening and Consultation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9E805E-7181-47F4-8E4A-6E8E1D6BB5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2" y="2340643"/>
            <a:ext cx="4844626" cy="426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0370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85197A-CE35-1FCA-04CE-4E66B9E524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54087" y="556682"/>
            <a:ext cx="10137913" cy="890588"/>
          </a:xfrm>
        </p:spPr>
        <p:txBody>
          <a:bodyPr/>
          <a:lstStyle/>
          <a:p>
            <a:r>
              <a:rPr lang="en-US">
                <a:latin typeface="+mj-lt"/>
                <a:cs typeface="Arial" panose="020B0604020202020204" pitchFamily="34" charset="0"/>
              </a:rPr>
              <a:t>Key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486F3-640E-BBC1-2798-4B1DDF3DE11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216149" y="1684338"/>
            <a:ext cx="7961522" cy="4724400"/>
          </a:xfrm>
        </p:spPr>
        <p:txBody>
          <a:bodyPr>
            <a:normAutofit lnSpcReduction="10000"/>
          </a:bodyPr>
          <a:lstStyle/>
          <a:p>
            <a:pPr marL="517525" indent="-517525"/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What concerns do I have about the proposed family grouping? What challenges might this pose?</a:t>
            </a:r>
          </a:p>
          <a:p>
            <a:pPr marL="517525" indent="-517525"/>
            <a:endParaRPr lang="en-US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517525" indent="-517525"/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What hopes do I see in the proposed family grouping? What opportunities or possibilities might this offer?</a:t>
            </a:r>
          </a:p>
          <a:p>
            <a:pPr marL="517525" indent="-517525"/>
            <a:endParaRPr lang="en-US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517525" indent="-517525"/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What additional thoughts and feedback (including proposed changes to the parish family) do I have?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0CC5A8-E668-8197-BF68-D8D22AEBE1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43110" y="5971142"/>
            <a:ext cx="2362066" cy="63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909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85197A-CE35-1FCA-04CE-4E66B9E524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15912" y="556682"/>
            <a:ext cx="8340327" cy="890588"/>
          </a:xfrm>
        </p:spPr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Small group listening and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486F3-640E-BBC1-2798-4B1DDF3DE11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3012" y="1345671"/>
            <a:ext cx="9238264" cy="51736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Preparation 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Spend 5 minutes in silence reflecting on the question before sharing.</a:t>
            </a:r>
          </a:p>
          <a:p>
            <a:endParaRPr lang="en-US" sz="2400" b="1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Sharing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Each person shares thoughts on question </a:t>
            </a:r>
            <a:r>
              <a:rPr lang="en-US" sz="2400" i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(about 2 minutes per person - facilitator will set a timer on their phone)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Reminder: </a:t>
            </a:r>
            <a:r>
              <a:rPr lang="en-US" sz="2000" b="0" i="0" dirty="0">
                <a:solidFill>
                  <a:schemeClr val="bg2">
                    <a:lumMod val="10000"/>
                  </a:schemeClr>
                </a:solidFill>
                <a:effectLst/>
                <a:latin typeface="Avenir Next LT Pro" panose="020B0504020202020204" pitchFamily="34" charset="0"/>
              </a:rPr>
              <a:t>there is no conversation or response</a:t>
            </a:r>
            <a:endParaRPr lang="en-US" sz="2000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Summing Up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In 1-2 words or sentences, what did I hear from others?</a:t>
            </a:r>
            <a:endParaRPr lang="en-US" sz="2400" dirty="0">
              <a:latin typeface="Avenir Next LT Pro" panose="020B05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0CC5A8-E668-8197-BF68-D8D22AEBE1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43110" y="5971142"/>
            <a:ext cx="2362066" cy="63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183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506F7-CCC1-D5D6-E611-13110B4C29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2983706"/>
            <a:ext cx="4632325" cy="890588"/>
          </a:xfrm>
        </p:spPr>
        <p:txBody>
          <a:bodyPr/>
          <a:lstStyle/>
          <a:p>
            <a:r>
              <a:rPr lang="en-US" sz="5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5434269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3AA66A7-E8D4-4D19-A21F-FE44C8C8ADFC}"/>
              </a:ext>
            </a:extLst>
          </p:cNvPr>
          <p:cNvSpPr txBox="1"/>
          <p:nvPr/>
        </p:nvSpPr>
        <p:spPr>
          <a:xfrm>
            <a:off x="3439883" y="3136612"/>
            <a:ext cx="531223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accent3"/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CLEANING SERVICES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FCF1A16-83CE-893E-D87B-A1D518E5BC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12197704" cy="6858001"/>
          </a:xfr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856E102-5BD6-4CBA-B116-2A3FC5A82171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226EE0-B87A-FE51-BACE-6201450676EE}"/>
              </a:ext>
            </a:extLst>
          </p:cNvPr>
          <p:cNvSpPr txBox="1"/>
          <p:nvPr/>
        </p:nvSpPr>
        <p:spPr>
          <a:xfrm>
            <a:off x="1478844" y="1012953"/>
            <a:ext cx="8827911" cy="42473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concerns do I have about the proposed family grouping? What challenges might this pose?</a:t>
            </a:r>
          </a:p>
        </p:txBody>
      </p:sp>
    </p:spTree>
    <p:extLst>
      <p:ext uri="{BB962C8B-B14F-4D97-AF65-F5344CB8AC3E}">
        <p14:creationId xmlns:p14="http://schemas.microsoft.com/office/powerpoint/2010/main" val="7503932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3AA66A7-E8D4-4D19-A21F-FE44C8C8ADFC}"/>
              </a:ext>
            </a:extLst>
          </p:cNvPr>
          <p:cNvSpPr txBox="1"/>
          <p:nvPr/>
        </p:nvSpPr>
        <p:spPr>
          <a:xfrm>
            <a:off x="3439883" y="3136612"/>
            <a:ext cx="531223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accent3"/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CLEANING SERVICES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FCF1A16-83CE-893E-D87B-A1D518E5BC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856E102-5BD6-4CBA-B116-2A3FC5A82171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473759-D18F-DCC7-71BA-CE294598E966}"/>
              </a:ext>
            </a:extLst>
          </p:cNvPr>
          <p:cNvSpPr txBox="1"/>
          <p:nvPr/>
        </p:nvSpPr>
        <p:spPr>
          <a:xfrm>
            <a:off x="1162756" y="1428451"/>
            <a:ext cx="9753600" cy="34163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hopes do I see in the proposed family grouping? What opportunities or possibilities might this offer?</a:t>
            </a:r>
          </a:p>
        </p:txBody>
      </p:sp>
    </p:spTree>
    <p:extLst>
      <p:ext uri="{BB962C8B-B14F-4D97-AF65-F5344CB8AC3E}">
        <p14:creationId xmlns:p14="http://schemas.microsoft.com/office/powerpoint/2010/main" val="39434159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3AA66A7-E8D4-4D19-A21F-FE44C8C8ADFC}"/>
              </a:ext>
            </a:extLst>
          </p:cNvPr>
          <p:cNvSpPr txBox="1"/>
          <p:nvPr/>
        </p:nvSpPr>
        <p:spPr>
          <a:xfrm>
            <a:off x="3439883" y="3136612"/>
            <a:ext cx="531223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accent3"/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CLEANING SERVICES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FCF1A16-83CE-893E-D87B-A1D518E5BC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12192000" cy="6858001"/>
          </a:xfr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856E102-5BD6-4CBA-B116-2A3FC5A82171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226EE0-B87A-FE51-BACE-6201450676EE}"/>
              </a:ext>
            </a:extLst>
          </p:cNvPr>
          <p:cNvSpPr txBox="1"/>
          <p:nvPr/>
        </p:nvSpPr>
        <p:spPr>
          <a:xfrm>
            <a:off x="1422400" y="1674673"/>
            <a:ext cx="8816622" cy="40934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additional thoughts and feedback (including proposed changes to the parish family) do I have?</a:t>
            </a:r>
          </a:p>
          <a:p>
            <a:pPr algn="ctr"/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5550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3AA66A7-E8D4-4D19-A21F-FE44C8C8ADFC}"/>
              </a:ext>
            </a:extLst>
          </p:cNvPr>
          <p:cNvSpPr txBox="1"/>
          <p:nvPr/>
        </p:nvSpPr>
        <p:spPr>
          <a:xfrm>
            <a:off x="3439883" y="3136612"/>
            <a:ext cx="531223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accent3"/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CLEANING SERVICES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FCF1A16-83CE-893E-D87B-A1D518E5BC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12197704" cy="6858001"/>
          </a:xfr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856E102-5BD6-4CBA-B116-2A3FC5A82171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226EE0-B87A-FE51-BACE-6201450676EE}"/>
              </a:ext>
            </a:extLst>
          </p:cNvPr>
          <p:cNvSpPr txBox="1"/>
          <p:nvPr/>
        </p:nvSpPr>
        <p:spPr>
          <a:xfrm>
            <a:off x="1478844" y="2259448"/>
            <a:ext cx="8827911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Free Conversation</a:t>
            </a:r>
          </a:p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(10 min)</a:t>
            </a:r>
          </a:p>
        </p:txBody>
      </p:sp>
    </p:spTree>
    <p:extLst>
      <p:ext uri="{BB962C8B-B14F-4D97-AF65-F5344CB8AC3E}">
        <p14:creationId xmlns:p14="http://schemas.microsoft.com/office/powerpoint/2010/main" val="38623607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B137783-42DA-A7CD-C599-E92947F0EC5F}"/>
              </a:ext>
            </a:extLst>
          </p:cNvPr>
          <p:cNvSpPr txBox="1"/>
          <p:nvPr/>
        </p:nvSpPr>
        <p:spPr>
          <a:xfrm>
            <a:off x="611000" y="1393492"/>
            <a:ext cx="5034426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The focus is creative re-envisioning to help people know Jesus Christ.</a:t>
            </a:r>
            <a:br>
              <a:rPr lang="en-US" sz="2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endParaRPr lang="en-US" sz="2200" dirty="0">
              <a:solidFill>
                <a:schemeClr val="bg2">
                  <a:lumMod val="10000"/>
                </a:schemeClr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We need you on this journey.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Listen </a:t>
            </a:r>
            <a:r>
              <a:rPr lang="en-US" sz="2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to the Holy Spirit.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Pray </a:t>
            </a:r>
            <a:r>
              <a:rPr lang="en-US" sz="2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for this effort.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Engage</a:t>
            </a:r>
            <a:r>
              <a:rPr lang="en-US" sz="2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in the process.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Provide</a:t>
            </a:r>
            <a:r>
              <a:rPr lang="en-US" sz="2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your input.</a:t>
            </a:r>
          </a:p>
          <a:p>
            <a:pPr algn="ctr"/>
            <a:br>
              <a:rPr lang="en-US" sz="2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Together we can renew our </a:t>
            </a:r>
            <a:br>
              <a:rPr lang="en-US" sz="2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local Church.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EBA1F7-2F2D-E84E-3896-D5EBAF47CD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>
                <a:latin typeface="+mj-lt"/>
                <a:cs typeface="Arial" panose="020B0604020202020204" pitchFamily="34" charset="0"/>
              </a:rPr>
              <a:t>Together</a:t>
            </a:r>
          </a:p>
        </p:txBody>
      </p:sp>
      <p:pic>
        <p:nvPicPr>
          <p:cNvPr id="3" name="Picture 2" descr="A person holding a snake&#10;&#10;Description automatically generated with medium confidence">
            <a:extLst>
              <a:ext uri="{FF2B5EF4-FFF2-40B4-BE49-F238E27FC236}">
                <a16:creationId xmlns:a16="http://schemas.microsoft.com/office/drawing/2014/main" id="{1B856A66-3D7E-95F0-81F9-4896EB1FDB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93"/>
          <a:stretch/>
        </p:blipFill>
        <p:spPr>
          <a:xfrm>
            <a:off x="6451349" y="0"/>
            <a:ext cx="57406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6097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8645" y="1653127"/>
            <a:ext cx="8294709" cy="518958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D16724D-7875-2FA1-F91C-12722CF1049C}"/>
              </a:ext>
            </a:extLst>
          </p:cNvPr>
          <p:cNvSpPr txBox="1">
            <a:spLocks/>
          </p:cNvSpPr>
          <p:nvPr/>
        </p:nvSpPr>
        <p:spPr>
          <a:xfrm>
            <a:off x="1323975" y="753846"/>
            <a:ext cx="9144000" cy="26751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 typeface="Arial" panose="020B0604020202020204" pitchFamily="34" charset="0"/>
              <a:buNone/>
              <a:defRPr sz="5400" kern="1200">
                <a:solidFill>
                  <a:srgbClr val="00A79D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solidFill>
                  <a:srgbClr val="009444"/>
                </a:solidFill>
                <a:latin typeface="Avenir Next LT Pro"/>
                <a:cs typeface="Arial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559207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Partners in the Gospel">
      <a:dk1>
        <a:srgbClr val="6A6A6A"/>
      </a:dk1>
      <a:lt1>
        <a:srgbClr val="FFFFFF"/>
      </a:lt1>
      <a:dk2>
        <a:srgbClr val="848484"/>
      </a:dk2>
      <a:lt2>
        <a:srgbClr val="F2F2F2"/>
      </a:lt2>
      <a:accent1>
        <a:srgbClr val="187744"/>
      </a:accent1>
      <a:accent2>
        <a:srgbClr val="009445"/>
      </a:accent2>
      <a:accent3>
        <a:srgbClr val="8BC53F"/>
      </a:accent3>
      <a:accent4>
        <a:srgbClr val="07A59E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0B5F4AAA42064DBC9262A18242CD88" ma:contentTypeVersion="13" ma:contentTypeDescription="Create a new document." ma:contentTypeScope="" ma:versionID="a838f54d72f3f72b000607317d57451c">
  <xsd:schema xmlns:xsd="http://www.w3.org/2001/XMLSchema" xmlns:xs="http://www.w3.org/2001/XMLSchema" xmlns:p="http://schemas.microsoft.com/office/2006/metadata/properties" xmlns:ns2="f23e1bec-552a-442e-b024-486d31d8e645" xmlns:ns3="33671d14-5582-4103-8ae5-99dd01d0c9f5" targetNamespace="http://schemas.microsoft.com/office/2006/metadata/properties" ma:root="true" ma:fieldsID="13feaa186329fca2562dbc73abea0a04" ns2:_="" ns3:_="">
    <xsd:import namespace="f23e1bec-552a-442e-b024-486d31d8e645"/>
    <xsd:import namespace="33671d14-5582-4103-8ae5-99dd01d0c9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3e1bec-552a-442e-b024-486d31d8e6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ffa4140-5567-4e9a-9c0f-763d24e14d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71d14-5582-4103-8ae5-99dd01d0c9f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39de4c6-a280-455f-9192-61ca3dc161f7}" ma:internalName="TaxCatchAll" ma:showField="CatchAllData" ma:web="33671d14-5582-4103-8ae5-99dd01d0c9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23e1bec-552a-442e-b024-486d31d8e645">
      <Terms xmlns="http://schemas.microsoft.com/office/infopath/2007/PartnerControls"/>
    </lcf76f155ced4ddcb4097134ff3c332f>
    <TaxCatchAll xmlns="33671d14-5582-4103-8ae5-99dd01d0c9f5" xsi:nil="true"/>
  </documentManagement>
</p:properties>
</file>

<file path=customXml/itemProps1.xml><?xml version="1.0" encoding="utf-8"?>
<ds:datastoreItem xmlns:ds="http://schemas.openxmlformats.org/officeDocument/2006/customXml" ds:itemID="{A5008558-EA4D-4514-BE15-059478055097}"/>
</file>

<file path=customXml/itemProps2.xml><?xml version="1.0" encoding="utf-8"?>
<ds:datastoreItem xmlns:ds="http://schemas.openxmlformats.org/officeDocument/2006/customXml" ds:itemID="{D4F99641-B8A8-4CBA-BE7A-C8E02569CF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4B6334-3020-406A-B80F-2D6424DF9509}">
  <ds:schemaRefs>
    <ds:schemaRef ds:uri="http://schemas.microsoft.com/office/2006/documentManagement/types"/>
    <ds:schemaRef ds:uri="http://purl.org/dc/dcmitype/"/>
    <ds:schemaRef ds:uri="http://www.w3.org/XML/1998/namespace"/>
    <ds:schemaRef ds:uri="23e26288-765c-44c4-8e71-1bd690041a6d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6a2fc6f9-e882-4a8c-9661-11fedc7db0a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509</TotalTime>
  <Words>2784</Words>
  <Application>Microsoft Office PowerPoint</Application>
  <PresentationFormat>Widescreen</PresentationFormat>
  <Paragraphs>328</Paragraphs>
  <Slides>36</Slides>
  <Notes>24</Notes>
  <HiddenSlides>4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7" baseType="lpstr">
      <vt:lpstr>Arial</vt:lpstr>
      <vt:lpstr>Arial Black</vt:lpstr>
      <vt:lpstr>Avenir Next</vt:lpstr>
      <vt:lpstr>Avenir Next LT Pro</vt:lpstr>
      <vt:lpstr>Calibri</vt:lpstr>
      <vt:lpstr>Calibri Light</vt:lpstr>
      <vt:lpstr>Courier New</vt:lpstr>
      <vt:lpstr>Raleway</vt:lpstr>
      <vt:lpstr>Symbol</vt:lpstr>
      <vt:lpstr>Office Theme</vt:lpstr>
      <vt:lpstr>Office Theme</vt:lpstr>
      <vt:lpstr>PowerPoint Presentation</vt:lpstr>
      <vt:lpstr>Notetakers -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Caitlin Moulding</dc:creator>
  <cp:lastModifiedBy>Fr. Moore</cp:lastModifiedBy>
  <cp:revision>3</cp:revision>
  <dcterms:created xsi:type="dcterms:W3CDTF">2023-06-09T14:06:03Z</dcterms:created>
  <dcterms:modified xsi:type="dcterms:W3CDTF">2023-09-27T00:02:31Z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0x010100450B5F4AAA42064DBC9262A18242CD88</vt:lpwstr>
  </property>
  <property fmtid="{D5CDD505-2E9C-101B-9397-08002B2CF9AE}" pid="3" name="MediaServiceImageTags">
    <vt:lpwstr/>
  </property>
</Properties>
</file>